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3" r:id="rId1"/>
  </p:sldMasterIdLst>
  <p:notesMasterIdLst>
    <p:notesMasterId r:id="rId24"/>
  </p:notesMasterIdLst>
  <p:handoutMasterIdLst>
    <p:handoutMasterId r:id="rId25"/>
  </p:handoutMasterIdLst>
  <p:sldIdLst>
    <p:sldId id="986" r:id="rId2"/>
    <p:sldId id="994" r:id="rId3"/>
    <p:sldId id="1019" r:id="rId4"/>
    <p:sldId id="1010" r:id="rId5"/>
    <p:sldId id="988" r:id="rId6"/>
    <p:sldId id="1004" r:id="rId7"/>
    <p:sldId id="987" r:id="rId8"/>
    <p:sldId id="996" r:id="rId9"/>
    <p:sldId id="1007" r:id="rId10"/>
    <p:sldId id="1020" r:id="rId11"/>
    <p:sldId id="1014" r:id="rId12"/>
    <p:sldId id="1021" r:id="rId13"/>
    <p:sldId id="1018" r:id="rId14"/>
    <p:sldId id="1005" r:id="rId15"/>
    <p:sldId id="1006" r:id="rId16"/>
    <p:sldId id="1013" r:id="rId17"/>
    <p:sldId id="1008" r:id="rId18"/>
    <p:sldId id="1009" r:id="rId19"/>
    <p:sldId id="997" r:id="rId20"/>
    <p:sldId id="1012" r:id="rId21"/>
    <p:sldId id="1016" r:id="rId22"/>
    <p:sldId id="101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src" initials="s" lastIdx="4" clrIdx="0">
    <p:extLst>
      <p:ext uri="{19B8F6BF-5375-455C-9EA6-DF929625EA0E}">
        <p15:presenceInfo xmlns="" xmlns:p15="http://schemas.microsoft.com/office/powerpoint/2012/main" userId=" src" providerId="None"/>
      </p:ext>
    </p:extLst>
  </p:cmAuthor>
  <p:cmAuthor id="2" name="Shopon Ahmed" initials="SA" lastIdx="1" clrIdx="1">
    <p:extLst>
      <p:ext uri="{19B8F6BF-5375-455C-9EA6-DF929625EA0E}">
        <p15:presenceInfo xmlns="" xmlns:p15="http://schemas.microsoft.com/office/powerpoint/2012/main" userId="Shopon Ahme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62"/>
    <a:srgbClr val="4ABFB4"/>
    <a:srgbClr val="00FF00"/>
    <a:srgbClr val="18FF58"/>
    <a:srgbClr val="82FF12"/>
    <a:srgbClr val="00D0FF"/>
    <a:srgbClr val="B6FFFD"/>
    <a:srgbClr val="65FFFF"/>
    <a:srgbClr val="008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7013" autoAdjust="0"/>
  </p:normalViewPr>
  <p:slideViewPr>
    <p:cSldViewPr snapToGrid="0" snapToObjects="1">
      <p:cViewPr>
        <p:scale>
          <a:sx n="121" d="100"/>
          <a:sy n="121" d="100"/>
        </p:scale>
        <p:origin x="-88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790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kamikandakenta:Desktop:&#21454;&#25903;&#35336;&#31639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  <c:spPr>
        <a:noFill/>
        <a:ln w="3175">
          <a:solidFill>
            <a:srgbClr val="808080"/>
          </a:solidFill>
          <a:prstDash val="solid"/>
        </a:ln>
      </c:spPr>
    </c:floor>
    <c:sideWall>
      <c:thickness val="0"/>
      <c:spPr>
        <a:noFill/>
        <a:ln w="25400">
          <a:noFill/>
        </a:ln>
      </c:spPr>
    </c:sideWall>
    <c:backWall>
      <c:thickness val="0"/>
      <c:spPr>
        <a:noFill/>
        <a:ln w="25400">
          <a:noFill/>
        </a:ln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'様式C-2 (2)'!$A$6</c:f>
              <c:strCache>
                <c:ptCount val="1"/>
                <c:pt idx="0">
                  <c:v>１F）　飲食店賃料</c:v>
                </c:pt>
              </c:strCache>
            </c:strRef>
          </c:tx>
          <c:invertIfNegative val="0"/>
          <c:val>
            <c:numRef>
              <c:f>'様式C-2 (2)'!$D$6:$M$6</c:f>
              <c:numCache>
                <c:formatCode>#,##0</c:formatCode>
                <c:ptCount val="10"/>
                <c:pt idx="0">
                  <c:v>600000.0</c:v>
                </c:pt>
                <c:pt idx="1">
                  <c:v>720000.0</c:v>
                </c:pt>
                <c:pt idx="2">
                  <c:v>840000.0</c:v>
                </c:pt>
                <c:pt idx="3">
                  <c:v>840000.0</c:v>
                </c:pt>
                <c:pt idx="4">
                  <c:v>840000.0</c:v>
                </c:pt>
                <c:pt idx="5">
                  <c:v>840000.0</c:v>
                </c:pt>
                <c:pt idx="6">
                  <c:v>840000.0</c:v>
                </c:pt>
                <c:pt idx="7">
                  <c:v>840000.0</c:v>
                </c:pt>
                <c:pt idx="8">
                  <c:v>840000.0</c:v>
                </c:pt>
                <c:pt idx="9">
                  <c:v>840000.0</c:v>
                </c:pt>
              </c:numCache>
            </c:numRef>
          </c:val>
        </c:ser>
        <c:ser>
          <c:idx val="1"/>
          <c:order val="1"/>
          <c:tx>
            <c:strRef>
              <c:f>'様式C-2 (2)'!$A$7</c:f>
              <c:strCache>
                <c:ptCount val="1"/>
                <c:pt idx="0">
                  <c:v>２F）　シェアオフィス</c:v>
                </c:pt>
              </c:strCache>
            </c:strRef>
          </c:tx>
          <c:invertIfNegative val="0"/>
          <c:val>
            <c:numRef>
              <c:f>'様式C-2 (2)'!$D$7:$M$7</c:f>
              <c:numCache>
                <c:formatCode>#,##0</c:formatCode>
                <c:ptCount val="10"/>
                <c:pt idx="0">
                  <c:v>1.152E6</c:v>
                </c:pt>
                <c:pt idx="1">
                  <c:v>1.344E6</c:v>
                </c:pt>
                <c:pt idx="2">
                  <c:v>1.536E6</c:v>
                </c:pt>
                <c:pt idx="3">
                  <c:v>1.536E6</c:v>
                </c:pt>
                <c:pt idx="4">
                  <c:v>1.536E6</c:v>
                </c:pt>
                <c:pt idx="5">
                  <c:v>1.536E6</c:v>
                </c:pt>
                <c:pt idx="6">
                  <c:v>1.536E6</c:v>
                </c:pt>
                <c:pt idx="7">
                  <c:v>1.536E6</c:v>
                </c:pt>
                <c:pt idx="8">
                  <c:v>1.536E6</c:v>
                </c:pt>
                <c:pt idx="9">
                  <c:v>1.536E6</c:v>
                </c:pt>
              </c:numCache>
            </c:numRef>
          </c:val>
        </c:ser>
        <c:ser>
          <c:idx val="2"/>
          <c:order val="2"/>
          <c:tx>
            <c:strRef>
              <c:f>'様式C-2 (2)'!$A$8</c:f>
              <c:strCache>
                <c:ptCount val="1"/>
                <c:pt idx="0">
                  <c:v>２F）　シェアスペース貸料</c:v>
                </c:pt>
              </c:strCache>
            </c:strRef>
          </c:tx>
          <c:invertIfNegative val="0"/>
          <c:val>
            <c:numRef>
              <c:f>'様式C-2 (2)'!$D$8:$M$8</c:f>
              <c:numCache>
                <c:formatCode>#,##0</c:formatCode>
                <c:ptCount val="10"/>
                <c:pt idx="0">
                  <c:v>288000.0</c:v>
                </c:pt>
                <c:pt idx="1">
                  <c:v>576000.0</c:v>
                </c:pt>
                <c:pt idx="2">
                  <c:v>864000.0</c:v>
                </c:pt>
                <c:pt idx="3">
                  <c:v>864000.0</c:v>
                </c:pt>
                <c:pt idx="4">
                  <c:v>864000.0</c:v>
                </c:pt>
                <c:pt idx="5">
                  <c:v>864000.0</c:v>
                </c:pt>
                <c:pt idx="6">
                  <c:v>864000.0</c:v>
                </c:pt>
                <c:pt idx="7">
                  <c:v>864000.0</c:v>
                </c:pt>
                <c:pt idx="8">
                  <c:v>864000.0</c:v>
                </c:pt>
                <c:pt idx="9">
                  <c:v>864000.0</c:v>
                </c:pt>
              </c:numCache>
            </c:numRef>
          </c:val>
        </c:ser>
        <c:ser>
          <c:idx val="3"/>
          <c:order val="3"/>
          <c:tx>
            <c:strRef>
              <c:f>'様式C-2 (2)'!$A$9</c:f>
              <c:strCache>
                <c:ptCount val="1"/>
                <c:pt idx="0">
                  <c:v>公園）　シェアパーク賃料</c:v>
                </c:pt>
              </c:strCache>
            </c:strRef>
          </c:tx>
          <c:invertIfNegative val="0"/>
          <c:val>
            <c:numRef>
              <c:f>'様式C-2 (2)'!$D$9:$M$9</c:f>
              <c:numCache>
                <c:formatCode>#,##0</c:formatCode>
                <c:ptCount val="10"/>
                <c:pt idx="0">
                  <c:v>240000.0</c:v>
                </c:pt>
                <c:pt idx="1">
                  <c:v>360000.0</c:v>
                </c:pt>
                <c:pt idx="2">
                  <c:v>480000.0</c:v>
                </c:pt>
                <c:pt idx="3">
                  <c:v>480000.0</c:v>
                </c:pt>
                <c:pt idx="4">
                  <c:v>480000.0</c:v>
                </c:pt>
                <c:pt idx="5">
                  <c:v>480000.0</c:v>
                </c:pt>
                <c:pt idx="6">
                  <c:v>480000.0</c:v>
                </c:pt>
                <c:pt idx="7">
                  <c:v>480000.0</c:v>
                </c:pt>
                <c:pt idx="8">
                  <c:v>480000.0</c:v>
                </c:pt>
                <c:pt idx="9">
                  <c:v>480000.0</c:v>
                </c:pt>
              </c:numCache>
            </c:numRef>
          </c:val>
        </c:ser>
        <c:ser>
          <c:idx val="4"/>
          <c:order val="4"/>
          <c:tx>
            <c:strRef>
              <c:f>'様式C-2 (2)'!$A$10</c:f>
              <c:strCache>
                <c:ptCount val="1"/>
                <c:pt idx="0">
                  <c:v>学びのコンテンツ企画運営収入</c:v>
                </c:pt>
              </c:strCache>
            </c:strRef>
          </c:tx>
          <c:invertIfNegative val="0"/>
          <c:val>
            <c:numRef>
              <c:f>'様式C-2 (2)'!$D$10:$M$10</c:f>
              <c:numCache>
                <c:formatCode>#,##0</c:formatCode>
                <c:ptCount val="10"/>
                <c:pt idx="0">
                  <c:v>120000.0</c:v>
                </c:pt>
                <c:pt idx="1">
                  <c:v>360000.0</c:v>
                </c:pt>
                <c:pt idx="2">
                  <c:v>600000.0</c:v>
                </c:pt>
                <c:pt idx="3">
                  <c:v>600000.0</c:v>
                </c:pt>
                <c:pt idx="4">
                  <c:v>600000.0</c:v>
                </c:pt>
                <c:pt idx="5">
                  <c:v>600000.0</c:v>
                </c:pt>
                <c:pt idx="6">
                  <c:v>600000.0</c:v>
                </c:pt>
                <c:pt idx="7">
                  <c:v>600000.0</c:v>
                </c:pt>
                <c:pt idx="8">
                  <c:v>600000.0</c:v>
                </c:pt>
                <c:pt idx="9">
                  <c:v>600000.0</c:v>
                </c:pt>
              </c:numCache>
            </c:numRef>
          </c:val>
        </c:ser>
        <c:ser>
          <c:idx val="5"/>
          <c:order val="5"/>
          <c:tx>
            <c:strRef>
              <c:f>'様式C-2 (2)'!$A$11</c:f>
              <c:strCache>
                <c:ptCount val="1"/>
                <c:pt idx="0">
                  <c:v>共益費</c:v>
                </c:pt>
              </c:strCache>
            </c:strRef>
          </c:tx>
          <c:invertIfNegative val="0"/>
          <c:val>
            <c:numRef>
              <c:f>'様式C-2 (2)'!$D$11:$M$11</c:f>
              <c:numCache>
                <c:formatCode>#,##0</c:formatCode>
                <c:ptCount val="10"/>
                <c:pt idx="0">
                  <c:v>432000.0</c:v>
                </c:pt>
                <c:pt idx="1">
                  <c:v>432000.0</c:v>
                </c:pt>
                <c:pt idx="2">
                  <c:v>432000.0</c:v>
                </c:pt>
                <c:pt idx="3">
                  <c:v>432000.0</c:v>
                </c:pt>
                <c:pt idx="4">
                  <c:v>432000.0</c:v>
                </c:pt>
                <c:pt idx="5">
                  <c:v>432000.0</c:v>
                </c:pt>
                <c:pt idx="6">
                  <c:v>432000.0</c:v>
                </c:pt>
                <c:pt idx="7">
                  <c:v>432000.0</c:v>
                </c:pt>
                <c:pt idx="8">
                  <c:v>432000.0</c:v>
                </c:pt>
                <c:pt idx="9">
                  <c:v>432000.0</c:v>
                </c:pt>
              </c:numCache>
            </c:numRef>
          </c:val>
        </c:ser>
        <c:ser>
          <c:idx val="6"/>
          <c:order val="6"/>
          <c:tx>
            <c:strRef>
              <c:f>'様式C-2 (2)'!$A$12</c:f>
              <c:strCache>
                <c:ptCount val="1"/>
                <c:pt idx="0">
                  <c:v>物販（１F共有部で軽食・書籍）</c:v>
                </c:pt>
              </c:strCache>
            </c:strRef>
          </c:tx>
          <c:invertIfNegative val="0"/>
          <c:val>
            <c:numRef>
              <c:f>'様式C-2 (2)'!$D$12:$M$12</c:f>
              <c:numCache>
                <c:formatCode>#,##0</c:formatCode>
                <c:ptCount val="10"/>
                <c:pt idx="0" formatCode="#,##0;[Red]\-#,##0">
                  <c:v>360000.0</c:v>
                </c:pt>
                <c:pt idx="1">
                  <c:v>540000.0</c:v>
                </c:pt>
                <c:pt idx="2" formatCode="#,##0;[Red]\-#,##0">
                  <c:v>720000.0</c:v>
                </c:pt>
                <c:pt idx="3">
                  <c:v>720000.0</c:v>
                </c:pt>
                <c:pt idx="4">
                  <c:v>720000.0</c:v>
                </c:pt>
                <c:pt idx="5">
                  <c:v>720000.0</c:v>
                </c:pt>
                <c:pt idx="6">
                  <c:v>720000.0</c:v>
                </c:pt>
                <c:pt idx="7">
                  <c:v>720000.0</c:v>
                </c:pt>
                <c:pt idx="8">
                  <c:v>720000.0</c:v>
                </c:pt>
                <c:pt idx="9">
                  <c:v>720000.0</c:v>
                </c:pt>
              </c:numCache>
            </c:numRef>
          </c:val>
        </c:ser>
        <c:ser>
          <c:idx val="7"/>
          <c:order val="7"/>
          <c:tx>
            <c:strRef>
              <c:f>'様式C-2 (2)'!$A$13</c:f>
              <c:strCache>
                <c:ptCount val="1"/>
                <c:pt idx="0">
                  <c:v>月極駐車場</c:v>
                </c:pt>
              </c:strCache>
            </c:strRef>
          </c:tx>
          <c:invertIfNegative val="0"/>
          <c:val>
            <c:numRef>
              <c:f>'様式C-2 (2)'!$D$13:$M$13</c:f>
              <c:numCache>
                <c:formatCode>#,##0</c:formatCode>
                <c:ptCount val="10"/>
                <c:pt idx="0" formatCode="General">
                  <c:v>194400.0</c:v>
                </c:pt>
                <c:pt idx="1">
                  <c:v>226800.0</c:v>
                </c:pt>
                <c:pt idx="2" formatCode="General">
                  <c:v>259200.0</c:v>
                </c:pt>
                <c:pt idx="3" formatCode="General">
                  <c:v>259200.0</c:v>
                </c:pt>
                <c:pt idx="4" formatCode="General">
                  <c:v>259200.0</c:v>
                </c:pt>
                <c:pt idx="5" formatCode="General">
                  <c:v>259200.0</c:v>
                </c:pt>
                <c:pt idx="6" formatCode="General">
                  <c:v>259200.0</c:v>
                </c:pt>
                <c:pt idx="7" formatCode="General">
                  <c:v>259200.0</c:v>
                </c:pt>
                <c:pt idx="8" formatCode="General">
                  <c:v>259200.0</c:v>
                </c:pt>
                <c:pt idx="9" formatCode="General">
                  <c:v>259200.0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shape val="box"/>
        <c:axId val="-2033440392"/>
        <c:axId val="-2033447240"/>
        <c:axId val="0"/>
      </c:bar3DChart>
      <c:catAx>
        <c:axId val="-2033440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-2033447240"/>
        <c:crosses val="autoZero"/>
        <c:auto val="1"/>
        <c:lblAlgn val="ctr"/>
        <c:lblOffset val="100"/>
        <c:noMultiLvlLbl val="0"/>
      </c:catAx>
      <c:valAx>
        <c:axId val="-2033447240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crossAx val="-2033440392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ayout/>
      <c:overlay val="0"/>
      <c:txPr>
        <a:bodyPr/>
        <a:lstStyle/>
        <a:p>
          <a:pPr>
            <a:defRPr sz="1400"/>
          </a:pPr>
          <a:endParaRPr lang="ja-JP"/>
        </a:p>
      </c:txPr>
    </c:legend>
    <c:plotVisOnly val="1"/>
    <c:dispBlanksAs val="gap"/>
    <c:showDLblsOverMax val="0"/>
  </c:chart>
  <c:txPr>
    <a:bodyPr/>
    <a:lstStyle/>
    <a:p>
      <a:pPr>
        <a:defRPr sz="1200"/>
      </a:pPr>
      <a:endParaRPr lang="ja-JP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DFA9-38CF-7D4C-9EB4-7A6A0A01A9C5}" type="datetimeFigureOut">
              <a:rPr lang="en-US" smtClean="0"/>
              <a:t>19/03/21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5D27-E275-914C-B9A8-807C55B00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9CB90-614C-5144-87C1-67812BEDF5FB}" type="datetimeFigureOut">
              <a:rPr lang="en-US" smtClean="0"/>
              <a:t>19/03/21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E7EC0-9BE3-5541-9D76-7DE32A6C9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620423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="" xmlns:a16="http://schemas.microsoft.com/office/drawing/2014/main" id="{FF97E71D-C5A1-4F84-97E9-7A2B17A32C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304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58833854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 without Header &amp;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289219F-97C1-4E83-93A5-D5AE86C24C8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E91D0747-F67E-4757-90F0-5A53CCCCEC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1999" cy="68753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73362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D11DCE55-DB55-4C43-89C1-05F918BB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61421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C65F0BEF-8DEE-43A9-81CD-186DBF50AB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06172"/>
            <a:ext cx="3047999" cy="24456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="" xmlns:a16="http://schemas.microsoft.com/office/drawing/2014/main" id="{CC8FA69E-9BED-426C-A8A4-1B453DBBA3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48000" y="2206172"/>
            <a:ext cx="3047999" cy="24456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="" xmlns:a16="http://schemas.microsoft.com/office/drawing/2014/main" id="{BA0AB0C5-03A1-418C-B9DC-4F51860653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2206172"/>
            <a:ext cx="3047999" cy="24456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="" xmlns:a16="http://schemas.microsoft.com/office/drawing/2014/main" id="{813447E4-C889-4FDD-B669-14097EE8C5D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4000" y="2206172"/>
            <a:ext cx="3047999" cy="24456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D11DCE55-DB55-4C43-89C1-05F918BBD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885183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5E246EA-17B0-3B44-A60A-712A38627074}" type="datetimeFigureOut">
              <a:rPr kumimoji="1" lang="ja-JP" altLang="en-US" smtClean="0"/>
              <a:t>19/03/21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02621BF4-B834-B24C-95DC-58B936AE21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972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90DC9ECD-8C55-4F03-9540-C627FA153DB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" y="2"/>
            <a:ext cx="6249003" cy="6249002"/>
          </a:xfrm>
          <a:custGeom>
            <a:avLst/>
            <a:gdLst>
              <a:gd name="connsiteX0" fmla="*/ 0 w 6249003"/>
              <a:gd name="connsiteY0" fmla="*/ 0 h 6249002"/>
              <a:gd name="connsiteX1" fmla="*/ 6249003 w 6249003"/>
              <a:gd name="connsiteY1" fmla="*/ 0 h 6249002"/>
              <a:gd name="connsiteX2" fmla="*/ 0 w 6249003"/>
              <a:gd name="connsiteY2" fmla="*/ 6249002 h 6249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49003" h="6249002">
                <a:moveTo>
                  <a:pt x="0" y="0"/>
                </a:moveTo>
                <a:lnTo>
                  <a:pt x="6249003" y="0"/>
                </a:lnTo>
                <a:lnTo>
                  <a:pt x="0" y="624900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8F377AA3-93CD-47CF-9E3C-2E67FA4A2AE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" y="0"/>
            <a:ext cx="12191999" cy="6875362"/>
          </a:xfrm>
          <a:custGeom>
            <a:avLst/>
            <a:gdLst>
              <a:gd name="connsiteX0" fmla="*/ 6249003 w 12191999"/>
              <a:gd name="connsiteY0" fmla="*/ 0 h 6875362"/>
              <a:gd name="connsiteX1" fmla="*/ 12191999 w 12191999"/>
              <a:gd name="connsiteY1" fmla="*/ 0 h 6875362"/>
              <a:gd name="connsiteX2" fmla="*/ 12191999 w 12191999"/>
              <a:gd name="connsiteY2" fmla="*/ 608998 h 6875362"/>
              <a:gd name="connsiteX3" fmla="*/ 5925637 w 12191999"/>
              <a:gd name="connsiteY3" fmla="*/ 6875362 h 6875362"/>
              <a:gd name="connsiteX4" fmla="*/ 0 w 12191999"/>
              <a:gd name="connsiteY4" fmla="*/ 6875362 h 6875362"/>
              <a:gd name="connsiteX5" fmla="*/ 0 w 12191999"/>
              <a:gd name="connsiteY5" fmla="*/ 6249003 h 68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6875362">
                <a:moveTo>
                  <a:pt x="6249003" y="0"/>
                </a:moveTo>
                <a:lnTo>
                  <a:pt x="12191999" y="0"/>
                </a:lnTo>
                <a:lnTo>
                  <a:pt x="12191999" y="608998"/>
                </a:lnTo>
                <a:lnTo>
                  <a:pt x="5925637" y="6875362"/>
                </a:lnTo>
                <a:lnTo>
                  <a:pt x="0" y="6875362"/>
                </a:lnTo>
                <a:lnTo>
                  <a:pt x="0" y="624900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4B09A88F-7BEB-496C-90FF-633346F15C0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25636" y="608998"/>
            <a:ext cx="6266364" cy="6266364"/>
          </a:xfrm>
          <a:custGeom>
            <a:avLst/>
            <a:gdLst>
              <a:gd name="connsiteX0" fmla="*/ 6266364 w 6266364"/>
              <a:gd name="connsiteY0" fmla="*/ 0 h 6266364"/>
              <a:gd name="connsiteX1" fmla="*/ 6266364 w 6266364"/>
              <a:gd name="connsiteY1" fmla="*/ 6266364 h 6266364"/>
              <a:gd name="connsiteX2" fmla="*/ 0 w 6266364"/>
              <a:gd name="connsiteY2" fmla="*/ 6266364 h 626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66364" h="6266364">
                <a:moveTo>
                  <a:pt x="6266364" y="0"/>
                </a:moveTo>
                <a:lnTo>
                  <a:pt x="6266364" y="6266364"/>
                </a:lnTo>
                <a:lnTo>
                  <a:pt x="0" y="626636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37760799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8FE7A788-7873-4811-A626-1FCBD363A9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3676650"/>
          </a:xfrm>
          <a:custGeom>
            <a:avLst/>
            <a:gdLst>
              <a:gd name="connsiteX0" fmla="*/ 0 w 1676400"/>
              <a:gd name="connsiteY0" fmla="*/ 0 h 2171700"/>
              <a:gd name="connsiteX1" fmla="*/ 1676400 w 1676400"/>
              <a:gd name="connsiteY1" fmla="*/ 0 h 2171700"/>
              <a:gd name="connsiteX2" fmla="*/ 1676400 w 1676400"/>
              <a:gd name="connsiteY2" fmla="*/ 2171700 h 2171700"/>
              <a:gd name="connsiteX3" fmla="*/ 0 w 1676400"/>
              <a:gd name="connsiteY3" fmla="*/ 217170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2171700">
                <a:moveTo>
                  <a:pt x="0" y="0"/>
                </a:moveTo>
                <a:lnTo>
                  <a:pt x="1676400" y="0"/>
                </a:lnTo>
                <a:lnTo>
                  <a:pt x="1676400" y="2171700"/>
                </a:lnTo>
                <a:lnTo>
                  <a:pt x="0" y="21717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0775596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795D749A-7294-47FB-89DC-37E7B92CB31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57800" y="1600200"/>
            <a:ext cx="1676400" cy="2171700"/>
          </a:xfrm>
          <a:custGeom>
            <a:avLst/>
            <a:gdLst>
              <a:gd name="connsiteX0" fmla="*/ 0 w 1676400"/>
              <a:gd name="connsiteY0" fmla="*/ 0 h 2171700"/>
              <a:gd name="connsiteX1" fmla="*/ 1676400 w 1676400"/>
              <a:gd name="connsiteY1" fmla="*/ 0 h 2171700"/>
              <a:gd name="connsiteX2" fmla="*/ 1676400 w 1676400"/>
              <a:gd name="connsiteY2" fmla="*/ 2171700 h 2171700"/>
              <a:gd name="connsiteX3" fmla="*/ 0 w 1676400"/>
              <a:gd name="connsiteY3" fmla="*/ 217170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2171700">
                <a:moveTo>
                  <a:pt x="0" y="0"/>
                </a:moveTo>
                <a:lnTo>
                  <a:pt x="1676400" y="0"/>
                </a:lnTo>
                <a:lnTo>
                  <a:pt x="1676400" y="2171700"/>
                </a:lnTo>
                <a:lnTo>
                  <a:pt x="0" y="21717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682B2B12-B65E-472E-B0E8-6E03CF8ABD3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724900" y="1600200"/>
            <a:ext cx="1676400" cy="2171700"/>
          </a:xfrm>
          <a:custGeom>
            <a:avLst/>
            <a:gdLst>
              <a:gd name="connsiteX0" fmla="*/ 0 w 1676400"/>
              <a:gd name="connsiteY0" fmla="*/ 0 h 2171700"/>
              <a:gd name="connsiteX1" fmla="*/ 1676400 w 1676400"/>
              <a:gd name="connsiteY1" fmla="*/ 0 h 2171700"/>
              <a:gd name="connsiteX2" fmla="*/ 1676400 w 1676400"/>
              <a:gd name="connsiteY2" fmla="*/ 2171700 h 2171700"/>
              <a:gd name="connsiteX3" fmla="*/ 0 w 1676400"/>
              <a:gd name="connsiteY3" fmla="*/ 217170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2171700">
                <a:moveTo>
                  <a:pt x="0" y="0"/>
                </a:moveTo>
                <a:lnTo>
                  <a:pt x="1676400" y="0"/>
                </a:lnTo>
                <a:lnTo>
                  <a:pt x="1676400" y="2171700"/>
                </a:lnTo>
                <a:lnTo>
                  <a:pt x="0" y="21717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C29C8818-715C-4084-A856-13E5FB2B994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790700" y="1600200"/>
            <a:ext cx="1676400" cy="2171700"/>
          </a:xfrm>
          <a:custGeom>
            <a:avLst/>
            <a:gdLst>
              <a:gd name="connsiteX0" fmla="*/ 0 w 1676400"/>
              <a:gd name="connsiteY0" fmla="*/ 0 h 2171700"/>
              <a:gd name="connsiteX1" fmla="*/ 1676400 w 1676400"/>
              <a:gd name="connsiteY1" fmla="*/ 0 h 2171700"/>
              <a:gd name="connsiteX2" fmla="*/ 1676400 w 1676400"/>
              <a:gd name="connsiteY2" fmla="*/ 2171700 h 2171700"/>
              <a:gd name="connsiteX3" fmla="*/ 0 w 1676400"/>
              <a:gd name="connsiteY3" fmla="*/ 2171700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6400" h="2171700">
                <a:moveTo>
                  <a:pt x="0" y="0"/>
                </a:moveTo>
                <a:lnTo>
                  <a:pt x="1676400" y="0"/>
                </a:lnTo>
                <a:lnTo>
                  <a:pt x="1676400" y="2171700"/>
                </a:lnTo>
                <a:lnTo>
                  <a:pt x="0" y="21717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40446836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6E7CF55A-43F5-447A-A11A-B1BA705797B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839861" y="1017007"/>
            <a:ext cx="3626944" cy="4933949"/>
          </a:xfrm>
          <a:custGeom>
            <a:avLst/>
            <a:gdLst>
              <a:gd name="connsiteX0" fmla="*/ 0 w 3626944"/>
              <a:gd name="connsiteY0" fmla="*/ 0 h 4933949"/>
              <a:gd name="connsiteX1" fmla="*/ 3626944 w 3626944"/>
              <a:gd name="connsiteY1" fmla="*/ 0 h 4933949"/>
              <a:gd name="connsiteX2" fmla="*/ 3626944 w 3626944"/>
              <a:gd name="connsiteY2" fmla="*/ 4933949 h 4933949"/>
              <a:gd name="connsiteX3" fmla="*/ 0 w 3626944"/>
              <a:gd name="connsiteY3" fmla="*/ 4933949 h 4933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6944" h="4933949">
                <a:moveTo>
                  <a:pt x="0" y="0"/>
                </a:moveTo>
                <a:lnTo>
                  <a:pt x="3626944" y="0"/>
                </a:lnTo>
                <a:lnTo>
                  <a:pt x="3626944" y="4933949"/>
                </a:lnTo>
                <a:lnTo>
                  <a:pt x="0" y="493394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98326238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B1F8E628-DFE8-40ED-B01C-A8A2453645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2705100"/>
            <a:ext cx="12192000" cy="4152900"/>
          </a:xfrm>
          <a:custGeom>
            <a:avLst/>
            <a:gdLst>
              <a:gd name="connsiteX0" fmla="*/ 0 w 12192000"/>
              <a:gd name="connsiteY0" fmla="*/ 0 h 4152900"/>
              <a:gd name="connsiteX1" fmla="*/ 12192000 w 12192000"/>
              <a:gd name="connsiteY1" fmla="*/ 0 h 4152900"/>
              <a:gd name="connsiteX2" fmla="*/ 12192000 w 12192000"/>
              <a:gd name="connsiteY2" fmla="*/ 4152900 h 4152900"/>
              <a:gd name="connsiteX3" fmla="*/ 0 w 12192000"/>
              <a:gd name="connsiteY3" fmla="*/ 415290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152900">
                <a:moveTo>
                  <a:pt x="0" y="0"/>
                </a:moveTo>
                <a:lnTo>
                  <a:pt x="12192000" y="0"/>
                </a:lnTo>
                <a:lnTo>
                  <a:pt x="12192000" y="4152900"/>
                </a:lnTo>
                <a:lnTo>
                  <a:pt x="0" y="41529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87841067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F8F1A58C-7B0D-4919-B375-FF446E34AA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7415" y="2875942"/>
            <a:ext cx="3162172" cy="2913751"/>
          </a:xfrm>
          <a:custGeom>
            <a:avLst/>
            <a:gdLst>
              <a:gd name="connsiteX0" fmla="*/ 0 w 4078514"/>
              <a:gd name="connsiteY0" fmla="*/ 0 h 2804887"/>
              <a:gd name="connsiteX1" fmla="*/ 4078514 w 4078514"/>
              <a:gd name="connsiteY1" fmla="*/ 0 h 2804887"/>
              <a:gd name="connsiteX2" fmla="*/ 4078514 w 4078514"/>
              <a:gd name="connsiteY2" fmla="*/ 2804887 h 2804887"/>
              <a:gd name="connsiteX3" fmla="*/ 0 w 4078514"/>
              <a:gd name="connsiteY3" fmla="*/ 2804887 h 280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8514" h="2804887">
                <a:moveTo>
                  <a:pt x="0" y="0"/>
                </a:moveTo>
                <a:lnTo>
                  <a:pt x="4078514" y="0"/>
                </a:lnTo>
                <a:lnTo>
                  <a:pt x="4078514" y="2804887"/>
                </a:lnTo>
                <a:lnTo>
                  <a:pt x="0" y="28048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31079D3E-5B0F-4195-8FC8-A83B2EFA4B6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57587" y="1276469"/>
            <a:ext cx="2335829" cy="4513224"/>
          </a:xfrm>
          <a:custGeom>
            <a:avLst/>
            <a:gdLst>
              <a:gd name="connsiteX0" fmla="*/ 0 w 4078514"/>
              <a:gd name="connsiteY0" fmla="*/ 0 h 2804887"/>
              <a:gd name="connsiteX1" fmla="*/ 4078514 w 4078514"/>
              <a:gd name="connsiteY1" fmla="*/ 0 h 2804887"/>
              <a:gd name="connsiteX2" fmla="*/ 4078514 w 4078514"/>
              <a:gd name="connsiteY2" fmla="*/ 2804887 h 2804887"/>
              <a:gd name="connsiteX3" fmla="*/ 0 w 4078514"/>
              <a:gd name="connsiteY3" fmla="*/ 2804887 h 280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8514" h="2804887">
                <a:moveTo>
                  <a:pt x="0" y="0"/>
                </a:moveTo>
                <a:lnTo>
                  <a:pt x="4078514" y="0"/>
                </a:lnTo>
                <a:lnTo>
                  <a:pt x="4078514" y="2804887"/>
                </a:lnTo>
                <a:lnTo>
                  <a:pt x="0" y="28048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97880154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="" xmlns:a16="http://schemas.microsoft.com/office/drawing/2014/main" id="{7B993F0C-53E3-4AD3-BFB5-F878F7CE97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257301"/>
            <a:ext cx="4724400" cy="4343400"/>
          </a:xfrm>
          <a:custGeom>
            <a:avLst/>
            <a:gdLst>
              <a:gd name="connsiteX0" fmla="*/ 0 w 4078514"/>
              <a:gd name="connsiteY0" fmla="*/ 0 h 2804887"/>
              <a:gd name="connsiteX1" fmla="*/ 4078514 w 4078514"/>
              <a:gd name="connsiteY1" fmla="*/ 0 h 2804887"/>
              <a:gd name="connsiteX2" fmla="*/ 4078514 w 4078514"/>
              <a:gd name="connsiteY2" fmla="*/ 2804887 h 2804887"/>
              <a:gd name="connsiteX3" fmla="*/ 0 w 4078514"/>
              <a:gd name="connsiteY3" fmla="*/ 2804887 h 280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8514" h="2804887">
                <a:moveTo>
                  <a:pt x="0" y="0"/>
                </a:moveTo>
                <a:lnTo>
                  <a:pt x="4078514" y="0"/>
                </a:lnTo>
                <a:lnTo>
                  <a:pt x="4078514" y="2804887"/>
                </a:lnTo>
                <a:lnTo>
                  <a:pt x="0" y="28048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5695967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="" xmlns:a16="http://schemas.microsoft.com/office/drawing/2014/main" id="{99C27ADE-0DCF-4061-ACF3-53E380EB173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4115" y="624117"/>
            <a:ext cx="4078514" cy="2804887"/>
          </a:xfrm>
          <a:custGeom>
            <a:avLst/>
            <a:gdLst>
              <a:gd name="connsiteX0" fmla="*/ 0 w 4078514"/>
              <a:gd name="connsiteY0" fmla="*/ 0 h 2804887"/>
              <a:gd name="connsiteX1" fmla="*/ 4078514 w 4078514"/>
              <a:gd name="connsiteY1" fmla="*/ 0 h 2804887"/>
              <a:gd name="connsiteX2" fmla="*/ 4078514 w 4078514"/>
              <a:gd name="connsiteY2" fmla="*/ 2804887 h 2804887"/>
              <a:gd name="connsiteX3" fmla="*/ 0 w 4078514"/>
              <a:gd name="connsiteY3" fmla="*/ 2804887 h 280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78514" h="2804887">
                <a:moveTo>
                  <a:pt x="0" y="0"/>
                </a:moveTo>
                <a:lnTo>
                  <a:pt x="4078514" y="0"/>
                </a:lnTo>
                <a:lnTo>
                  <a:pt x="4078514" y="2804887"/>
                </a:lnTo>
                <a:lnTo>
                  <a:pt x="0" y="28048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7833117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5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74" r:id="rId2"/>
    <p:sldLayoutId id="2147483973" r:id="rId3"/>
    <p:sldLayoutId id="2147483972" r:id="rId4"/>
    <p:sldLayoutId id="2147483971" r:id="rId5"/>
    <p:sldLayoutId id="2147483970" r:id="rId6"/>
    <p:sldLayoutId id="2147483969" r:id="rId7"/>
    <p:sldLayoutId id="2147483968" r:id="rId8"/>
    <p:sldLayoutId id="2147483967" r:id="rId9"/>
    <p:sldLayoutId id="2147483966" r:id="rId10"/>
    <p:sldLayoutId id="2147483903" r:id="rId11"/>
    <p:sldLayoutId id="2147483889" r:id="rId12"/>
    <p:sldLayoutId id="2147483965" r:id="rId13"/>
    <p:sldLayoutId id="2147483975" r:id="rId14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9.tiff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9.tiff"/><Relationship Id="rId6" Type="http://schemas.openxmlformats.org/officeDocument/2006/relationships/image" Target="../media/image18.tiff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e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eg"/><Relationship Id="rId3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9494652" y="6168752"/>
            <a:ext cx="2330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ja-JP" altLang="en-US" dirty="0" smtClean="0">
                <a:latin typeface="ヒラギノ明朝 Pro W3"/>
                <a:ea typeface="ヒラギノ明朝 Pro W3"/>
                <a:cs typeface="ヒラギノ明朝 Pro W3"/>
              </a:rPr>
              <a:t>事業計画書</a:t>
            </a:r>
            <a:endParaRPr kumimoji="1" lang="ja-JP" altLang="en-US" dirty="0">
              <a:latin typeface="ヒラギノ明朝 Pro W3"/>
              <a:ea typeface="ヒラギノ明朝 Pro W3"/>
              <a:cs typeface="ヒラギノ明朝 Pro W3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949540" cy="6858000"/>
          </a:xfrm>
          <a:prstGeom prst="rect">
            <a:avLst/>
          </a:prstGeom>
        </p:spPr>
      </p:pic>
      <p:sp>
        <p:nvSpPr>
          <p:cNvPr id="26" name="Rectangle 42">
            <a:extLst>
              <a:ext uri="{FF2B5EF4-FFF2-40B4-BE49-F238E27FC236}">
                <a16:creationId xmlns="" xmlns:a16="http://schemas.microsoft.com/office/drawing/2014/main" id="{C9E1489D-FB5E-48BB-9E82-B02F7D08E255}"/>
              </a:ext>
            </a:extLst>
          </p:cNvPr>
          <p:cNvSpPr/>
          <p:nvPr/>
        </p:nvSpPr>
        <p:spPr>
          <a:xfrm>
            <a:off x="2" y="0"/>
            <a:ext cx="8949538" cy="687536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図 3" descr="会社ロゴ（社名入り）.pdf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6356" y="3724480"/>
            <a:ext cx="2495623" cy="244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64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42441865_263012801011671_7297655357281665024_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4" b="13950"/>
          <a:stretch/>
        </p:blipFill>
        <p:spPr>
          <a:xfrm>
            <a:off x="0" y="-31148"/>
            <a:ext cx="12200557" cy="5067556"/>
          </a:xfrm>
          <a:prstGeom prst="rect">
            <a:avLst/>
          </a:prstGeom>
        </p:spPr>
      </p:pic>
      <p:sp>
        <p:nvSpPr>
          <p:cNvPr id="11" name="Rectangle 42">
            <a:extLst>
              <a:ext uri="{FF2B5EF4-FFF2-40B4-BE49-F238E27FC236}">
                <a16:creationId xmlns="" xmlns:a16="http://schemas.microsoft.com/office/drawing/2014/main" id="{C9E1489D-FB5E-48BB-9E82-B02F7D08E255}"/>
              </a:ext>
            </a:extLst>
          </p:cNvPr>
          <p:cNvSpPr/>
          <p:nvPr/>
        </p:nvSpPr>
        <p:spPr>
          <a:xfrm>
            <a:off x="3" y="-31147"/>
            <a:ext cx="12200550" cy="5067556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図 6" descr="アカリ_ロゴデータ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37" t="11905" r="10505" b="78008"/>
          <a:stretch/>
        </p:blipFill>
        <p:spPr>
          <a:xfrm>
            <a:off x="5930172" y="5036409"/>
            <a:ext cx="6103448" cy="1507525"/>
          </a:xfrm>
          <a:prstGeom prst="rect">
            <a:avLst/>
          </a:prstGeom>
        </p:spPr>
      </p:pic>
      <p:sp>
        <p:nvSpPr>
          <p:cNvPr id="15" name="TextBox 17">
            <a:extLst>
              <a:ext uri="{FF2B5EF4-FFF2-40B4-BE49-F238E27FC236}">
                <a16:creationId xmlns="" xmlns:a16="http://schemas.microsoft.com/office/drawing/2014/main" id="{8B87C18B-B849-4274-B5BB-95C63E543F85}"/>
              </a:ext>
            </a:extLst>
          </p:cNvPr>
          <p:cNvSpPr txBox="1"/>
          <p:nvPr/>
        </p:nvSpPr>
        <p:spPr>
          <a:xfrm>
            <a:off x="8556" y="2173934"/>
            <a:ext cx="1219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1000" dirty="0" smtClean="0"/>
              <a:t>MAIN CONTENTS</a:t>
            </a:r>
            <a:endParaRPr lang="en-US" sz="4000" b="1" spc="1000" dirty="0"/>
          </a:p>
        </p:txBody>
      </p:sp>
    </p:spTree>
    <p:extLst>
      <p:ext uri="{BB962C8B-B14F-4D97-AF65-F5344CB8AC3E}">
        <p14:creationId xmlns:p14="http://schemas.microsoft.com/office/powerpoint/2010/main" val="251766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円/楕円 89"/>
          <p:cNvSpPr/>
          <p:nvPr/>
        </p:nvSpPr>
        <p:spPr>
          <a:xfrm>
            <a:off x="1775824" y="2424193"/>
            <a:ext cx="3539316" cy="3539316"/>
          </a:xfrm>
          <a:prstGeom prst="ellipse">
            <a:avLst/>
          </a:prstGeom>
          <a:solidFill>
            <a:srgbClr val="FFFF00">
              <a:alpha val="40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="" xmlns:a16="http://schemas.microsoft.com/office/drawing/2014/main" id="{7C3B92C6-BE98-144B-A370-CA8EDA49C03D}"/>
              </a:ext>
            </a:extLst>
          </p:cNvPr>
          <p:cNvSpPr txBox="1"/>
          <p:nvPr/>
        </p:nvSpPr>
        <p:spPr>
          <a:xfrm>
            <a:off x="51917" y="77097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ja-JP" altLang="en-US" sz="2400" dirty="0" smtClean="0">
                <a:latin typeface="ヒラギノ明朝 Pro W3"/>
                <a:ea typeface="ヒラギノ明朝 Pro W3"/>
                <a:cs typeface="ヒラギノ明朝 Pro W3"/>
              </a:rPr>
              <a:t>民間自立型公民館「アカリ」　</a:t>
            </a:r>
            <a:endParaRPr kumimoji="1" lang="en-US" altLang="ja-JP" dirty="0">
              <a:solidFill>
                <a:schemeClr val="accent2"/>
              </a:solidFill>
              <a:latin typeface="ヒラギノ明朝 Pro W3"/>
              <a:ea typeface="ヒラギノ明朝 Pro W3"/>
              <a:cs typeface="ヒラギノ明朝 Pro W3"/>
            </a:endParaRPr>
          </a:p>
        </p:txBody>
      </p:sp>
      <p:grpSp>
        <p:nvGrpSpPr>
          <p:cNvPr id="53" name="図形グループ 52"/>
          <p:cNvGrpSpPr/>
          <p:nvPr/>
        </p:nvGrpSpPr>
        <p:grpSpPr>
          <a:xfrm>
            <a:off x="4756145" y="5048808"/>
            <a:ext cx="1921479" cy="1626495"/>
            <a:chOff x="7246159" y="5485865"/>
            <a:chExt cx="1921479" cy="1626495"/>
          </a:xfrm>
          <a:solidFill>
            <a:srgbClr val="FFFFFF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3" name="角丸四角形 12">
              <a:extLst>
                <a:ext uri="{FF2B5EF4-FFF2-40B4-BE49-F238E27FC236}">
                  <a16:creationId xmlns="" xmlns:a16="http://schemas.microsoft.com/office/drawing/2014/main" id="{9B984A95-6D9D-C04C-908F-D453415BD32F}"/>
                </a:ext>
              </a:extLst>
            </p:cNvPr>
            <p:cNvSpPr/>
            <p:nvPr/>
          </p:nvSpPr>
          <p:spPr>
            <a:xfrm>
              <a:off x="7246159" y="5485865"/>
              <a:ext cx="1921479" cy="1626495"/>
            </a:xfrm>
            <a:prstGeom prst="roundRect">
              <a:avLst>
                <a:gd name="adj" fmla="val 10950"/>
              </a:avLst>
            </a:prstGeom>
            <a:grpFill/>
            <a:ln w="38100" cmpd="sng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kumimoji="1" lang="ja-JP" altLang="en-US" sz="1200" u="sng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="" xmlns:a16="http://schemas.microsoft.com/office/drawing/2014/main" id="{876E0757-D53D-7045-8409-E65F378DD49C}"/>
                </a:ext>
              </a:extLst>
            </p:cNvPr>
            <p:cNvSpPr txBox="1"/>
            <p:nvPr/>
          </p:nvSpPr>
          <p:spPr>
            <a:xfrm>
              <a:off x="7393847" y="6232099"/>
              <a:ext cx="1530171" cy="769441"/>
            </a:xfrm>
            <a:prstGeom prst="rect">
              <a:avLst/>
            </a:prstGeom>
            <a:grpFill/>
            <a:ln w="38100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100" dirty="0">
                  <a:latin typeface="+mn-ea"/>
                </a:rPr>
                <a:t>幅広く地域外</a:t>
              </a:r>
              <a:r>
                <a:rPr kumimoji="1" lang="ja-JP" altLang="en-US" sz="1100" dirty="0" smtClean="0">
                  <a:latin typeface="+mn-ea"/>
                </a:rPr>
                <a:t>から人</a:t>
              </a:r>
              <a:endParaRPr kumimoji="1" lang="en-US" altLang="ja-JP" sz="1100" dirty="0" smtClean="0">
                <a:latin typeface="+mn-ea"/>
              </a:endParaRPr>
            </a:p>
            <a:p>
              <a:pPr algn="ctr"/>
              <a:r>
                <a:rPr kumimoji="1" lang="ja-JP" altLang="en-US" sz="1100" dirty="0" smtClean="0">
                  <a:latin typeface="+mn-ea"/>
                </a:rPr>
                <a:t>が</a:t>
              </a:r>
              <a:r>
                <a:rPr kumimoji="1" lang="ja-JP" altLang="en-US" sz="1100" dirty="0">
                  <a:latin typeface="+mn-ea"/>
                </a:rPr>
                <a:t>訪れる</a:t>
              </a:r>
              <a:r>
                <a:rPr kumimoji="1" lang="en-US" altLang="ja-JP" sz="1100" dirty="0">
                  <a:latin typeface="+mn-ea"/>
                </a:rPr>
                <a:t>PR</a:t>
              </a:r>
              <a:r>
                <a:rPr kumimoji="1" lang="ja-JP" altLang="en-US" sz="1100" dirty="0">
                  <a:latin typeface="+mn-ea"/>
                </a:rPr>
                <a:t>の場所</a:t>
              </a:r>
              <a:endParaRPr kumimoji="1" lang="en-US" altLang="ja-JP" sz="1100" dirty="0">
                <a:latin typeface="+mn-ea"/>
              </a:endParaRPr>
            </a:p>
            <a:p>
              <a:pPr algn="ctr"/>
              <a:r>
                <a:rPr lang="ja-JP" altLang="en-US" sz="1100" dirty="0">
                  <a:latin typeface="+mn-ea"/>
                </a:rPr>
                <a:t>（▲地域の内外</a:t>
              </a:r>
              <a:r>
                <a:rPr lang="ja-JP" altLang="en-US" sz="1100" dirty="0" smtClean="0">
                  <a:latin typeface="+mn-ea"/>
                </a:rPr>
                <a:t>を深く</a:t>
              </a:r>
              <a:endParaRPr lang="en-US" altLang="ja-JP" sz="1100" dirty="0" smtClean="0">
                <a:latin typeface="+mn-ea"/>
              </a:endParaRPr>
            </a:p>
            <a:p>
              <a:pPr algn="ctr"/>
              <a:r>
                <a:rPr lang="ja-JP" altLang="en-US" sz="1100" dirty="0" smtClean="0">
                  <a:latin typeface="+mn-ea"/>
                </a:rPr>
                <a:t>繋ぐ</a:t>
              </a:r>
              <a:r>
                <a:rPr lang="ja-JP" altLang="en-US" sz="1100" dirty="0">
                  <a:latin typeface="+mn-ea"/>
                </a:rPr>
                <a:t>ことは難しい</a:t>
              </a:r>
              <a:r>
                <a:rPr lang="ja-JP" altLang="en-US" sz="1100" dirty="0" smtClean="0">
                  <a:latin typeface="+mn-ea"/>
                </a:rPr>
                <a:t>）</a:t>
              </a:r>
              <a:endParaRPr lang="en-US" altLang="ja-JP" sz="1100" dirty="0">
                <a:latin typeface="+mn-ea"/>
              </a:endParaRPr>
            </a:p>
          </p:txBody>
        </p:sp>
        <p:pic>
          <p:nvPicPr>
            <p:cNvPr id="26" name="図 25">
              <a:extLst>
                <a:ext uri="{FF2B5EF4-FFF2-40B4-BE49-F238E27FC236}">
                  <a16:creationId xmlns="" xmlns:a16="http://schemas.microsoft.com/office/drawing/2014/main" id="{0FEACDCE-5544-9541-A6CA-C99459D2F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1622" b="33275"/>
            <a:stretch/>
          </p:blipFill>
          <p:spPr>
            <a:xfrm>
              <a:off x="7737599" y="5682152"/>
              <a:ext cx="805326" cy="282699"/>
            </a:xfrm>
            <a:prstGeom prst="rect">
              <a:avLst/>
            </a:prstGeom>
            <a:grpFill/>
            <a:ln w="38100" cmpd="sng">
              <a:noFill/>
            </a:ln>
          </p:spPr>
        </p:pic>
        <p:sp>
          <p:nvSpPr>
            <p:cNvPr id="27" name="テキスト ボックス 26">
              <a:extLst>
                <a:ext uri="{FF2B5EF4-FFF2-40B4-BE49-F238E27FC236}">
                  <a16:creationId xmlns="" xmlns:a16="http://schemas.microsoft.com/office/drawing/2014/main" id="{8C15DF4C-0E16-F34B-83B7-00B3810B6C73}"/>
                </a:ext>
              </a:extLst>
            </p:cNvPr>
            <p:cNvSpPr txBox="1"/>
            <p:nvPr/>
          </p:nvSpPr>
          <p:spPr>
            <a:xfrm>
              <a:off x="7805177" y="5982734"/>
              <a:ext cx="646331" cy="276999"/>
            </a:xfrm>
            <a:prstGeom prst="rect">
              <a:avLst/>
            </a:prstGeom>
            <a:grpFill/>
            <a:ln w="38100" cmpd="sng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200" dirty="0">
                  <a:latin typeface="+mn-ea"/>
                </a:rPr>
                <a:t>道の駅</a:t>
              </a:r>
            </a:p>
          </p:txBody>
        </p:sp>
      </p:grpSp>
      <p:grpSp>
        <p:nvGrpSpPr>
          <p:cNvPr id="54" name="図形グループ 53"/>
          <p:cNvGrpSpPr/>
          <p:nvPr/>
        </p:nvGrpSpPr>
        <p:grpSpPr>
          <a:xfrm>
            <a:off x="7012990" y="1133247"/>
            <a:ext cx="4979661" cy="1718817"/>
            <a:chOff x="1157032" y="998156"/>
            <a:chExt cx="4873438" cy="1718817"/>
          </a:xfrm>
        </p:grpSpPr>
        <p:sp>
          <p:nvSpPr>
            <p:cNvPr id="6" name="角丸四角形 5">
              <a:extLst>
                <a:ext uri="{FF2B5EF4-FFF2-40B4-BE49-F238E27FC236}">
                  <a16:creationId xmlns="" xmlns:a16="http://schemas.microsoft.com/office/drawing/2014/main" id="{82E126A1-5751-D349-B507-585D4B47B5B5}"/>
                </a:ext>
              </a:extLst>
            </p:cNvPr>
            <p:cNvSpPr/>
            <p:nvPr/>
          </p:nvSpPr>
          <p:spPr>
            <a:xfrm>
              <a:off x="1157032" y="1114400"/>
              <a:ext cx="4873438" cy="1602573"/>
            </a:xfrm>
            <a:prstGeom prst="roundRect">
              <a:avLst>
                <a:gd name="adj" fmla="val 9277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kumimoji="1" lang="ja-JP" altLang="en-US" sz="1200" u="sng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="" xmlns:a16="http://schemas.microsoft.com/office/drawing/2014/main" id="{6125A4BF-4456-D745-BDA2-FCA0ABF21576}"/>
                </a:ext>
              </a:extLst>
            </p:cNvPr>
            <p:cNvSpPr txBox="1"/>
            <p:nvPr/>
          </p:nvSpPr>
          <p:spPr>
            <a:xfrm>
              <a:off x="1382553" y="1740909"/>
              <a:ext cx="4336267" cy="830997"/>
            </a:xfrm>
            <a:prstGeom prst="rect">
              <a:avLst/>
            </a:prstGeom>
            <a:noFill/>
            <a:ln w="12700"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1200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◎</a:t>
              </a:r>
              <a:r>
                <a:rPr kumimoji="1" lang="ja-JP" altLang="en-US" sz="1200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既存の学校教育・社会教育だけでカバーできない</a:t>
              </a:r>
              <a:r>
                <a:rPr lang="ja-JP" altLang="en-US" sz="1200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、</a:t>
              </a:r>
              <a:r>
                <a:rPr lang="en-US" altLang="ja-JP" sz="1200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/>
              </a:r>
              <a:br>
                <a:rPr lang="en-US" altLang="ja-JP" sz="1200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</a:br>
              <a:r>
                <a:rPr lang="ja-JP" altLang="en-US" sz="1200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　地域内</a:t>
              </a:r>
              <a:r>
                <a:rPr lang="en-US" altLang="ja-JP" sz="1200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/</a:t>
              </a:r>
              <a:r>
                <a:rPr lang="ja-JP" altLang="en-US" sz="1200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外に開かれて場として、多様な人と出会い、共に学ぶ。</a:t>
              </a:r>
              <a:endParaRPr lang="en-US" altLang="ja-JP" sz="1200" dirty="0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  <a:p>
              <a:r>
                <a:rPr lang="ja-JP" altLang="en-US" sz="1200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◎</a:t>
              </a:r>
              <a:r>
                <a:rPr kumimoji="1" lang="ja-JP" altLang="en-US" sz="1200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民間運営なので、文化センターでは実施できない収益型</a:t>
              </a:r>
              <a:r>
                <a:rPr kumimoji="1" lang="en-US" altLang="ja-JP" sz="1200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/>
              </a:r>
              <a:br>
                <a:rPr kumimoji="1" lang="en-US" altLang="ja-JP" sz="1200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</a:br>
              <a:r>
                <a:rPr kumimoji="1" lang="ja-JP" altLang="en-US" sz="1200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　（参加費が生じる）のコンテンツを開催することが可能。</a:t>
              </a:r>
              <a:endParaRPr kumimoji="1" lang="en-US" altLang="ja-JP" sz="1200" dirty="0">
                <a:solidFill>
                  <a:schemeClr val="accent6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="" xmlns:a16="http://schemas.microsoft.com/office/drawing/2014/main" id="{AFF63111-84A7-0B47-B30B-75C1C5F06ED7}"/>
                </a:ext>
              </a:extLst>
            </p:cNvPr>
            <p:cNvSpPr txBox="1"/>
            <p:nvPr/>
          </p:nvSpPr>
          <p:spPr>
            <a:xfrm>
              <a:off x="1367488" y="1387894"/>
              <a:ext cx="3877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>
                  <a:solidFill>
                    <a:schemeClr val="accent6">
                      <a:lumMod val="50000"/>
                    </a:schemeClr>
                  </a:solidFill>
                </a:rPr>
                <a:t>新たな学びの場</a:t>
              </a:r>
              <a:r>
                <a:rPr lang="ja-JP" altLang="en-US" b="1" dirty="0">
                  <a:solidFill>
                    <a:schemeClr val="accent6">
                      <a:lumMod val="50000"/>
                    </a:schemeClr>
                  </a:solidFill>
                </a:rPr>
                <a:t>＝</a:t>
              </a:r>
              <a:r>
                <a:rPr lang="ja-JP" altLang="en-US" b="1" u="sng" dirty="0">
                  <a:solidFill>
                    <a:schemeClr val="accent6">
                      <a:lumMod val="50000"/>
                    </a:schemeClr>
                  </a:solidFill>
                </a:rPr>
                <a:t>社会教育施設機能</a:t>
              </a:r>
              <a:endParaRPr lang="en-US" altLang="ja-JP" b="1" u="sng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="" xmlns:a16="http://schemas.microsoft.com/office/drawing/2014/main" id="{DDA2EDAC-BE99-A849-B844-CD96F1597432}"/>
                </a:ext>
              </a:extLst>
            </p:cNvPr>
            <p:cNvSpPr txBox="1"/>
            <p:nvPr/>
          </p:nvSpPr>
          <p:spPr>
            <a:xfrm>
              <a:off x="1157032" y="998156"/>
              <a:ext cx="1861743" cy="3693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アカリの機能</a:t>
              </a:r>
              <a:r>
                <a:rPr kumimoji="1" lang="en-US" altLang="ja-JP" b="1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①</a:t>
              </a:r>
              <a:endParaRPr kumimoji="1" lang="ja-JP" altLang="en-US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55" name="図形グループ 54"/>
          <p:cNvGrpSpPr/>
          <p:nvPr/>
        </p:nvGrpSpPr>
        <p:grpSpPr>
          <a:xfrm>
            <a:off x="7012990" y="2883275"/>
            <a:ext cx="4979662" cy="1824971"/>
            <a:chOff x="1157031" y="2825152"/>
            <a:chExt cx="4873438" cy="1824971"/>
          </a:xfrm>
        </p:grpSpPr>
        <p:sp>
          <p:nvSpPr>
            <p:cNvPr id="5" name="角丸四角形 4">
              <a:extLst>
                <a:ext uri="{FF2B5EF4-FFF2-40B4-BE49-F238E27FC236}">
                  <a16:creationId xmlns="" xmlns:a16="http://schemas.microsoft.com/office/drawing/2014/main" id="{FB3C4295-5B92-954A-AE3C-D81DCC50EC4D}"/>
                </a:ext>
              </a:extLst>
            </p:cNvPr>
            <p:cNvSpPr/>
            <p:nvPr/>
          </p:nvSpPr>
          <p:spPr>
            <a:xfrm>
              <a:off x="1157031" y="3009818"/>
              <a:ext cx="4873438" cy="1640305"/>
            </a:xfrm>
            <a:prstGeom prst="roundRect">
              <a:avLst>
                <a:gd name="adj" fmla="val 11023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kumimoji="1" lang="ja-JP" altLang="en-US" sz="1200" u="sng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="" xmlns:a16="http://schemas.microsoft.com/office/drawing/2014/main" id="{39ED64C6-4C6A-E24A-9E1F-E057A821A7F0}"/>
                </a:ext>
              </a:extLst>
            </p:cNvPr>
            <p:cNvSpPr txBox="1"/>
            <p:nvPr/>
          </p:nvSpPr>
          <p:spPr>
            <a:xfrm>
              <a:off x="1290052" y="3249225"/>
              <a:ext cx="3775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>
                  <a:solidFill>
                    <a:schemeClr val="accent5">
                      <a:lumMod val="50000"/>
                    </a:schemeClr>
                  </a:solidFill>
                </a:rPr>
                <a:t>新たなコミュニティの</a:t>
              </a:r>
              <a:r>
                <a:rPr kumimoji="1" lang="ja-JP" altLang="en-US" b="1" dirty="0" smtClean="0">
                  <a:solidFill>
                    <a:schemeClr val="accent5">
                      <a:lumMod val="50000"/>
                    </a:schemeClr>
                  </a:solidFill>
                </a:rPr>
                <a:t>場</a:t>
              </a:r>
              <a:r>
                <a:rPr lang="ja-JP" altLang="en-US" b="1" dirty="0" smtClean="0">
                  <a:solidFill>
                    <a:schemeClr val="accent5">
                      <a:lumMod val="50000"/>
                    </a:schemeClr>
                  </a:solidFill>
                </a:rPr>
                <a:t>＝</a:t>
              </a:r>
              <a:r>
                <a:rPr lang="ja-JP" altLang="en-US" b="1" u="sng" dirty="0">
                  <a:solidFill>
                    <a:schemeClr val="accent5">
                      <a:lumMod val="50000"/>
                    </a:schemeClr>
                  </a:solidFill>
                </a:rPr>
                <a:t>集会所機能</a:t>
              </a:r>
              <a:endParaRPr lang="en-US" altLang="ja-JP" b="1" u="sng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="" xmlns:a16="http://schemas.microsoft.com/office/drawing/2014/main" id="{343F49C2-3152-344E-B5AB-C150CEA01854}"/>
                </a:ext>
              </a:extLst>
            </p:cNvPr>
            <p:cNvSpPr txBox="1"/>
            <p:nvPr/>
          </p:nvSpPr>
          <p:spPr>
            <a:xfrm>
              <a:off x="1290052" y="3634460"/>
              <a:ext cx="4424681" cy="1015663"/>
            </a:xfrm>
            <a:prstGeom prst="rect">
              <a:avLst/>
            </a:prstGeom>
            <a:noFill/>
            <a:ln w="12700"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12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◎</a:t>
              </a:r>
              <a:r>
                <a:rPr kumimoji="1" lang="ja-JP" altLang="en-US" sz="12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駅前、保育園の近くという立地</a:t>
              </a:r>
              <a:r>
                <a:rPr lang="ja-JP" altLang="en-US" sz="12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から</a:t>
              </a:r>
              <a:r>
                <a:rPr lang="ja-JP" altLang="en-US" sz="12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、これ</a:t>
              </a:r>
              <a:r>
                <a:rPr lang="ja-JP" altLang="en-US" sz="12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まで集会所に足を運ばなかった</a:t>
              </a:r>
              <a:r>
                <a:rPr lang="ja-JP" altLang="en-US" sz="12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層（</a:t>
              </a:r>
              <a:r>
                <a:rPr lang="ja-JP" altLang="en-US" sz="12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子育て家庭・若者・サラリーマン等</a:t>
              </a:r>
              <a:r>
                <a:rPr lang="ja-JP" altLang="en-US" sz="12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）の</a:t>
              </a:r>
              <a:r>
                <a:rPr lang="ja-JP" altLang="en-US" sz="12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参加するコミュニティを育む。</a:t>
              </a:r>
              <a:r>
                <a:rPr lang="en-US" altLang="ja-JP" sz="12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/>
              </a:r>
              <a:br>
                <a:rPr lang="en-US" altLang="ja-JP" sz="12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</a:br>
              <a:r>
                <a:rPr lang="ja-JP" altLang="en-US" sz="12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◎こうした新たな担い手層と地域住民</a:t>
              </a:r>
              <a:r>
                <a:rPr lang="ja-JP" altLang="en-US" sz="1200" dirty="0" smtClean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が交わる</a:t>
              </a:r>
              <a:r>
                <a:rPr lang="ja-JP" altLang="en-US" sz="1200" dirty="0">
                  <a:solidFill>
                    <a:schemeClr val="accent5">
                      <a:lumMod val="50000"/>
                    </a:schemeClr>
                  </a:solidFill>
                  <a:latin typeface="+mn-ea"/>
                </a:rPr>
                <a:t>場としての可能性も持つ。</a:t>
              </a:r>
              <a:endParaRPr lang="en-US" altLang="ja-JP" sz="1200" dirty="0">
                <a:solidFill>
                  <a:schemeClr val="accent5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="" xmlns:a16="http://schemas.microsoft.com/office/drawing/2014/main" id="{FB9C6864-1C50-F44C-8904-2CE864AC9BB8}"/>
                </a:ext>
              </a:extLst>
            </p:cNvPr>
            <p:cNvSpPr txBox="1"/>
            <p:nvPr/>
          </p:nvSpPr>
          <p:spPr>
            <a:xfrm>
              <a:off x="1157031" y="2825152"/>
              <a:ext cx="1861743" cy="36933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アカリの機能</a:t>
              </a:r>
              <a:r>
                <a:rPr kumimoji="1" lang="en-US" altLang="ja-JP" b="1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②</a:t>
              </a:r>
              <a:endParaRPr kumimoji="1" lang="ja-JP" altLang="en-US" b="1" dirty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51" name="図形グループ 50"/>
          <p:cNvGrpSpPr/>
          <p:nvPr/>
        </p:nvGrpSpPr>
        <p:grpSpPr>
          <a:xfrm>
            <a:off x="7012991" y="4732264"/>
            <a:ext cx="4979661" cy="1926654"/>
            <a:chOff x="8888700" y="3652559"/>
            <a:chExt cx="3153546" cy="1926654"/>
          </a:xfrm>
        </p:grpSpPr>
        <p:sp>
          <p:nvSpPr>
            <p:cNvPr id="4" name="角丸四角形 3">
              <a:extLst>
                <a:ext uri="{FF2B5EF4-FFF2-40B4-BE49-F238E27FC236}">
                  <a16:creationId xmlns="" xmlns:a16="http://schemas.microsoft.com/office/drawing/2014/main" id="{38627571-BEA0-3948-81C2-EC56AF8411C2}"/>
                </a:ext>
              </a:extLst>
            </p:cNvPr>
            <p:cNvSpPr/>
            <p:nvPr/>
          </p:nvSpPr>
          <p:spPr>
            <a:xfrm>
              <a:off x="8888700" y="3786582"/>
              <a:ext cx="3153546" cy="1792631"/>
            </a:xfrm>
            <a:prstGeom prst="roundRect">
              <a:avLst>
                <a:gd name="adj" fmla="val 6022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kumimoji="1" lang="ja-JP" altLang="en-US" sz="1200" u="sng" dirty="0">
                <a:solidFill>
                  <a:schemeClr val="accent2"/>
                </a:solidFill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="" xmlns:a16="http://schemas.microsoft.com/office/drawing/2014/main" id="{2AF9A65F-0EB0-8C4E-AEF3-63D8089F7990}"/>
                </a:ext>
              </a:extLst>
            </p:cNvPr>
            <p:cNvSpPr txBox="1"/>
            <p:nvPr/>
          </p:nvSpPr>
          <p:spPr>
            <a:xfrm>
              <a:off x="9021979" y="4378884"/>
              <a:ext cx="2989126" cy="1200329"/>
            </a:xfrm>
            <a:prstGeom prst="rect">
              <a:avLst/>
            </a:prstGeom>
            <a:noFill/>
            <a:ln w="12700">
              <a:noFill/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sz="1200" dirty="0">
                  <a:solidFill>
                    <a:srgbClr val="2D8E87"/>
                  </a:solidFill>
                  <a:latin typeface="+mn-ea"/>
                </a:rPr>
                <a:t>◎アクセスの良さから、</a:t>
              </a:r>
              <a:r>
                <a:rPr kumimoji="1" lang="ja-JP" altLang="en-US" sz="1200" dirty="0">
                  <a:solidFill>
                    <a:srgbClr val="2D8E87"/>
                  </a:solidFill>
                  <a:latin typeface="+mn-ea"/>
                </a:rPr>
                <a:t>地域の外</a:t>
              </a:r>
              <a:r>
                <a:rPr kumimoji="1" lang="ja-JP" altLang="en-US" sz="1200" dirty="0" smtClean="0">
                  <a:solidFill>
                    <a:srgbClr val="2D8E87"/>
                  </a:solidFill>
                  <a:latin typeface="+mn-ea"/>
                </a:rPr>
                <a:t>からやってくる人</a:t>
              </a:r>
              <a:r>
                <a:rPr kumimoji="1" lang="ja-JP" altLang="en-US" sz="1200" dirty="0">
                  <a:solidFill>
                    <a:srgbClr val="2D8E87"/>
                  </a:solidFill>
                  <a:latin typeface="+mn-ea"/>
                </a:rPr>
                <a:t>を迎え入れて、施設</a:t>
              </a:r>
              <a:r>
                <a:rPr kumimoji="1" lang="ja-JP" altLang="en-US" sz="1200" dirty="0" smtClean="0">
                  <a:solidFill>
                    <a:srgbClr val="2D8E87"/>
                  </a:solidFill>
                  <a:latin typeface="+mn-ea"/>
                </a:rPr>
                <a:t>の利用者</a:t>
              </a:r>
              <a:r>
                <a:rPr kumimoji="1" lang="ja-JP" altLang="en-US" sz="1200" dirty="0">
                  <a:solidFill>
                    <a:srgbClr val="2D8E87"/>
                  </a:solidFill>
                  <a:latin typeface="+mn-ea"/>
                </a:rPr>
                <a:t>・関係者（</a:t>
              </a:r>
              <a:r>
                <a:rPr kumimoji="1" lang="ja-JP" altLang="en-US" sz="1200" dirty="0" smtClean="0">
                  <a:solidFill>
                    <a:srgbClr val="2D8E87"/>
                  </a:solidFill>
                  <a:latin typeface="+mn-ea"/>
                </a:rPr>
                <a:t>学びの</a:t>
              </a:r>
              <a:r>
                <a:rPr kumimoji="1" lang="ja-JP" altLang="en-US" sz="1200" dirty="0">
                  <a:solidFill>
                    <a:srgbClr val="2D8E87"/>
                  </a:solidFill>
                  <a:latin typeface="+mn-ea"/>
                </a:rPr>
                <a:t>場・</a:t>
              </a:r>
              <a:r>
                <a:rPr kumimoji="1" lang="ja-JP" altLang="en-US" sz="1200" dirty="0" smtClean="0">
                  <a:solidFill>
                    <a:srgbClr val="2D8E87"/>
                  </a:solidFill>
                  <a:latin typeface="+mn-ea"/>
                </a:rPr>
                <a:t>コミュニティ</a:t>
              </a:r>
              <a:r>
                <a:rPr kumimoji="1" lang="ja-JP" altLang="en-US" sz="1200" dirty="0">
                  <a:solidFill>
                    <a:srgbClr val="2D8E87"/>
                  </a:solidFill>
                  <a:latin typeface="+mn-ea"/>
                </a:rPr>
                <a:t>の場の利用者、入居する</a:t>
              </a:r>
              <a:r>
                <a:rPr kumimoji="1" lang="ja-JP" altLang="en-US" sz="1200" dirty="0" smtClean="0">
                  <a:solidFill>
                    <a:srgbClr val="2D8E87"/>
                  </a:solidFill>
                  <a:latin typeface="+mn-ea"/>
                </a:rPr>
                <a:t>クラフト</a:t>
              </a:r>
              <a:r>
                <a:rPr kumimoji="1" lang="ja-JP" altLang="en-US" sz="1200" dirty="0">
                  <a:solidFill>
                    <a:srgbClr val="2D8E87"/>
                  </a:solidFill>
                  <a:latin typeface="+mn-ea"/>
                </a:rPr>
                <a:t>作家・シェアオフィス利用者、</a:t>
              </a:r>
              <a:r>
                <a:rPr kumimoji="1" lang="ja-JP" altLang="en-US" sz="1200" dirty="0" smtClean="0">
                  <a:solidFill>
                    <a:srgbClr val="2D8E87"/>
                  </a:solidFill>
                  <a:latin typeface="+mn-ea"/>
                </a:rPr>
                <a:t>地域の</a:t>
              </a:r>
              <a:r>
                <a:rPr kumimoji="1" lang="ja-JP" altLang="en-US" sz="1200" dirty="0">
                  <a:solidFill>
                    <a:srgbClr val="2D8E87"/>
                  </a:solidFill>
                  <a:latin typeface="+mn-ea"/>
                </a:rPr>
                <a:t>食材を</a:t>
              </a:r>
              <a:r>
                <a:rPr kumimoji="1" lang="ja-JP" altLang="en-US" sz="1200" dirty="0" smtClean="0">
                  <a:solidFill>
                    <a:srgbClr val="2D8E87"/>
                  </a:solidFill>
                  <a:latin typeface="+mn-ea"/>
                </a:rPr>
                <a:t>生かした</a:t>
              </a:r>
              <a:r>
                <a:rPr kumimoji="1" lang="ja-JP" altLang="en-US" sz="1200" dirty="0">
                  <a:solidFill>
                    <a:srgbClr val="2D8E87"/>
                  </a:solidFill>
                  <a:latin typeface="+mn-ea"/>
                </a:rPr>
                <a:t>トラットリア）と</a:t>
              </a:r>
              <a:r>
                <a:rPr kumimoji="1" lang="ja-JP" altLang="en-US" sz="1200" dirty="0" smtClean="0">
                  <a:solidFill>
                    <a:srgbClr val="2D8E87"/>
                  </a:solidFill>
                  <a:latin typeface="+mn-ea"/>
                </a:rPr>
                <a:t>の接点</a:t>
              </a:r>
              <a:r>
                <a:rPr kumimoji="1" lang="ja-JP" altLang="en-US" sz="1200" dirty="0">
                  <a:solidFill>
                    <a:srgbClr val="2D8E87"/>
                  </a:solidFill>
                  <a:latin typeface="+mn-ea"/>
                </a:rPr>
                <a:t>となる</a:t>
              </a:r>
              <a:r>
                <a:rPr lang="ja-JP" altLang="en-US" sz="1200" dirty="0">
                  <a:solidFill>
                    <a:srgbClr val="2D8E87"/>
                  </a:solidFill>
                  <a:latin typeface="+mn-ea"/>
                </a:rPr>
                <a:t>。</a:t>
              </a:r>
              <a:endParaRPr lang="en-US" altLang="ja-JP" sz="1200" dirty="0">
                <a:solidFill>
                  <a:srgbClr val="2D8E87"/>
                </a:solidFill>
                <a:latin typeface="+mn-ea"/>
              </a:endParaRPr>
            </a:p>
            <a:p>
              <a:r>
                <a:rPr lang="ja-JP" altLang="en-US" sz="1200" dirty="0">
                  <a:solidFill>
                    <a:srgbClr val="2D8E87"/>
                  </a:solidFill>
                  <a:latin typeface="+mn-ea"/>
                </a:rPr>
                <a:t>◎道の駅と連携し、密度の濃い・顔</a:t>
              </a:r>
              <a:r>
                <a:rPr lang="ja-JP" altLang="en-US" sz="1200" dirty="0" smtClean="0">
                  <a:solidFill>
                    <a:srgbClr val="2D8E87"/>
                  </a:solidFill>
                  <a:latin typeface="+mn-ea"/>
                </a:rPr>
                <a:t>の見える関係づくりを</a:t>
              </a:r>
              <a:r>
                <a:rPr lang="ja-JP" altLang="en-US" sz="1200" dirty="0">
                  <a:solidFill>
                    <a:srgbClr val="2D8E87"/>
                  </a:solidFill>
                  <a:latin typeface="+mn-ea"/>
                </a:rPr>
                <a:t>進め、関係人口</a:t>
              </a:r>
              <a:r>
                <a:rPr lang="ja-JP" altLang="en-US" sz="1200" dirty="0" smtClean="0">
                  <a:solidFill>
                    <a:srgbClr val="2D8E87"/>
                  </a:solidFill>
                  <a:latin typeface="+mn-ea"/>
                </a:rPr>
                <a:t>を増やす</a:t>
              </a:r>
              <a:r>
                <a:rPr lang="ja-JP" altLang="en-US" sz="1200" dirty="0">
                  <a:solidFill>
                    <a:srgbClr val="2D8E87"/>
                  </a:solidFill>
                  <a:latin typeface="+mn-ea"/>
                </a:rPr>
                <a:t>。</a:t>
              </a:r>
              <a:endParaRPr lang="en-US" altLang="ja-JP" sz="1200" dirty="0">
                <a:solidFill>
                  <a:srgbClr val="2D8E87"/>
                </a:solidFill>
                <a:latin typeface="+mn-ea"/>
              </a:endParaRPr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="" xmlns:a16="http://schemas.microsoft.com/office/drawing/2014/main" id="{EC628F88-4287-344F-A43E-BE0F0FFFAB3B}"/>
                </a:ext>
              </a:extLst>
            </p:cNvPr>
            <p:cNvSpPr txBox="1"/>
            <p:nvPr/>
          </p:nvSpPr>
          <p:spPr>
            <a:xfrm>
              <a:off x="8888701" y="3652559"/>
              <a:ext cx="1179014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solidFill>
                    <a:schemeClr val="bg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アカリの機能③</a:t>
              </a:r>
            </a:p>
          </p:txBody>
        </p:sp>
        <p:sp>
          <p:nvSpPr>
            <p:cNvPr id="42" name="テキスト ボックス 41">
              <a:extLst>
                <a:ext uri="{FF2B5EF4-FFF2-40B4-BE49-F238E27FC236}">
                  <a16:creationId xmlns="" xmlns:a16="http://schemas.microsoft.com/office/drawing/2014/main" id="{ACBDE726-7B11-DB4E-9194-84812004F8EE}"/>
                </a:ext>
              </a:extLst>
            </p:cNvPr>
            <p:cNvSpPr txBox="1"/>
            <p:nvPr/>
          </p:nvSpPr>
          <p:spPr>
            <a:xfrm>
              <a:off x="9015090" y="4009552"/>
              <a:ext cx="30068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b="1" dirty="0">
                  <a:solidFill>
                    <a:srgbClr val="2D8E87"/>
                  </a:solidFill>
                </a:rPr>
                <a:t>新たな出会い・繋がりの</a:t>
              </a:r>
              <a:r>
                <a:rPr kumimoji="1" lang="ja-JP" altLang="en-US" b="1" dirty="0" smtClean="0">
                  <a:solidFill>
                    <a:srgbClr val="2D8E87"/>
                  </a:solidFill>
                </a:rPr>
                <a:t>場＝</a:t>
              </a:r>
              <a:r>
                <a:rPr lang="ja-JP" altLang="en-US" b="1" u="sng" dirty="0">
                  <a:solidFill>
                    <a:srgbClr val="2D8E87"/>
                  </a:solidFill>
                </a:rPr>
                <a:t>関係案内所機能</a:t>
              </a:r>
              <a:endParaRPr lang="en-US" altLang="ja-JP" b="1" u="sng" dirty="0">
                <a:solidFill>
                  <a:srgbClr val="2D8E87"/>
                </a:solidFill>
              </a:endParaRPr>
            </a:p>
          </p:txBody>
        </p:sp>
      </p:grpSp>
      <p:grpSp>
        <p:nvGrpSpPr>
          <p:cNvPr id="73" name="図形グループ 72"/>
          <p:cNvGrpSpPr/>
          <p:nvPr/>
        </p:nvGrpSpPr>
        <p:grpSpPr>
          <a:xfrm>
            <a:off x="390311" y="5015697"/>
            <a:ext cx="1927916" cy="1611768"/>
            <a:chOff x="543256" y="4540971"/>
            <a:chExt cx="1927916" cy="1611768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23" name="角丸四角形 22">
              <a:extLst>
                <a:ext uri="{FF2B5EF4-FFF2-40B4-BE49-F238E27FC236}">
                  <a16:creationId xmlns="" xmlns:a16="http://schemas.microsoft.com/office/drawing/2014/main" id="{8E5B8106-CA78-0E45-B0F3-5E3450460901}"/>
                </a:ext>
              </a:extLst>
            </p:cNvPr>
            <p:cNvSpPr/>
            <p:nvPr/>
          </p:nvSpPr>
          <p:spPr>
            <a:xfrm>
              <a:off x="543256" y="4540971"/>
              <a:ext cx="1927916" cy="1611768"/>
            </a:xfrm>
            <a:prstGeom prst="roundRect">
              <a:avLst>
                <a:gd name="adj" fmla="val 10950"/>
              </a:avLst>
            </a:prstGeom>
            <a:solidFill>
              <a:srgbClr val="FFFFFF"/>
            </a:solidFill>
            <a:ln w="38100" cmpd="sng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kumimoji="1" lang="ja-JP" altLang="en-US" sz="1200" u="sng" dirty="0">
                <a:solidFill>
                  <a:schemeClr val="accent2"/>
                </a:solidFill>
              </a:endParaRPr>
            </a:p>
          </p:txBody>
        </p:sp>
        <p:grpSp>
          <p:nvGrpSpPr>
            <p:cNvPr id="64" name="図形グループ 63"/>
            <p:cNvGrpSpPr/>
            <p:nvPr/>
          </p:nvGrpSpPr>
          <p:grpSpPr>
            <a:xfrm>
              <a:off x="638803" y="4600293"/>
              <a:ext cx="1730799" cy="1383169"/>
              <a:chOff x="793712" y="4847721"/>
              <a:chExt cx="1730799" cy="1383169"/>
            </a:xfrm>
            <a:solidFill>
              <a:srgbClr val="FFFFFF"/>
            </a:solidFill>
          </p:grpSpPr>
          <p:sp>
            <p:nvSpPr>
              <p:cNvPr id="15" name="テキスト ボックス 14">
                <a:extLst>
                  <a:ext uri="{FF2B5EF4-FFF2-40B4-BE49-F238E27FC236}">
                    <a16:creationId xmlns="" xmlns:a16="http://schemas.microsoft.com/office/drawing/2014/main" id="{9AA9CF33-920E-7A44-83C0-9A1BD65C6866}"/>
                  </a:ext>
                </a:extLst>
              </p:cNvPr>
              <p:cNvSpPr txBox="1"/>
              <p:nvPr/>
            </p:nvSpPr>
            <p:spPr>
              <a:xfrm>
                <a:off x="1237620" y="5300528"/>
                <a:ext cx="815350" cy="27699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200" dirty="0"/>
                  <a:t>集会所</a:t>
                </a:r>
              </a:p>
            </p:txBody>
          </p:sp>
          <p:pic>
            <p:nvPicPr>
              <p:cNvPr id="16" name="図 15">
                <a:extLst>
                  <a:ext uri="{FF2B5EF4-FFF2-40B4-BE49-F238E27FC236}">
                    <a16:creationId xmlns="" xmlns:a16="http://schemas.microsoft.com/office/drawing/2014/main" id="{36F654CA-B478-1341-A1FD-0F88D8059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2694" y="4847721"/>
                <a:ext cx="571218" cy="452807"/>
              </a:xfrm>
              <a:prstGeom prst="rect">
                <a:avLst/>
              </a:prstGeom>
              <a:grpFill/>
            </p:spPr>
          </p:pic>
          <p:sp>
            <p:nvSpPr>
              <p:cNvPr id="24" name="テキスト ボックス 23">
                <a:extLst>
                  <a:ext uri="{FF2B5EF4-FFF2-40B4-BE49-F238E27FC236}">
                    <a16:creationId xmlns="" xmlns:a16="http://schemas.microsoft.com/office/drawing/2014/main" id="{1AFF858E-5AB5-5748-B801-343454986B2E}"/>
                  </a:ext>
                </a:extLst>
              </p:cNvPr>
              <p:cNvSpPr txBox="1"/>
              <p:nvPr/>
            </p:nvSpPr>
            <p:spPr>
              <a:xfrm>
                <a:off x="793712" y="5630726"/>
                <a:ext cx="1730799" cy="60016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100" dirty="0"/>
                  <a:t>集落ごとに、支え合いの</a:t>
                </a:r>
                <a:endParaRPr kumimoji="1" lang="en-US" altLang="ja-JP" sz="1100" dirty="0"/>
              </a:p>
              <a:p>
                <a:pPr algn="ctr"/>
                <a:r>
                  <a:rPr lang="ja-JP" altLang="en-US" sz="1100" dirty="0"/>
                  <a:t>コミュニティを育む</a:t>
                </a:r>
                <a:endParaRPr lang="en-US" altLang="ja-JP" sz="1100" dirty="0"/>
              </a:p>
              <a:p>
                <a:pPr algn="ctr"/>
                <a:r>
                  <a:rPr lang="ja-JP" altLang="en-US" sz="1100" dirty="0">
                    <a:latin typeface="+mn-ea"/>
                  </a:rPr>
                  <a:t>（▲参加する世代に偏り</a:t>
                </a:r>
                <a:r>
                  <a:rPr lang="ja-JP" altLang="en-US" sz="1100" dirty="0" smtClean="0">
                    <a:latin typeface="+mn-ea"/>
                  </a:rPr>
                  <a:t>）</a:t>
                </a:r>
                <a:endParaRPr lang="en-US" altLang="ja-JP" sz="1100" dirty="0">
                  <a:latin typeface="+mn-ea"/>
                </a:endParaRPr>
              </a:p>
            </p:txBody>
          </p:sp>
        </p:grpSp>
      </p:grpSp>
      <p:cxnSp>
        <p:nvCxnSpPr>
          <p:cNvPr id="72" name="直線コネクタ 71"/>
          <p:cNvCxnSpPr/>
          <p:nvPr/>
        </p:nvCxnSpPr>
        <p:spPr>
          <a:xfrm>
            <a:off x="0" y="664308"/>
            <a:ext cx="12192000" cy="0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図形グループ 81"/>
          <p:cNvGrpSpPr/>
          <p:nvPr/>
        </p:nvGrpSpPr>
        <p:grpSpPr>
          <a:xfrm>
            <a:off x="1437162" y="1219717"/>
            <a:ext cx="4137532" cy="1568877"/>
            <a:chOff x="1315442" y="872448"/>
            <a:chExt cx="4137532" cy="1568877"/>
          </a:xfr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56" name="角丸四角形 55">
              <a:extLst>
                <a:ext uri="{FF2B5EF4-FFF2-40B4-BE49-F238E27FC236}">
                  <a16:creationId xmlns="" xmlns:a16="http://schemas.microsoft.com/office/drawing/2014/main" id="{357BDED8-6425-DA49-ADB6-72C2A99C7D42}"/>
                </a:ext>
              </a:extLst>
            </p:cNvPr>
            <p:cNvSpPr/>
            <p:nvPr/>
          </p:nvSpPr>
          <p:spPr>
            <a:xfrm>
              <a:off x="1315442" y="872448"/>
              <a:ext cx="4137532" cy="1568877"/>
            </a:xfrm>
            <a:prstGeom prst="roundRect">
              <a:avLst>
                <a:gd name="adj" fmla="val 7136"/>
              </a:avLst>
            </a:prstGeom>
            <a:solidFill>
              <a:srgbClr val="FFFFFF"/>
            </a:solidFill>
            <a:ln w="38100" cmpd="sng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kumimoji="1" lang="ja-JP" altLang="en-US" sz="1200" u="sng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grpSp>
          <p:nvGrpSpPr>
            <p:cNvPr id="75" name="図形グループ 74"/>
            <p:cNvGrpSpPr/>
            <p:nvPr/>
          </p:nvGrpSpPr>
          <p:grpSpPr>
            <a:xfrm>
              <a:off x="1315442" y="973478"/>
              <a:ext cx="2108320" cy="1350241"/>
              <a:chOff x="1315442" y="973478"/>
              <a:chExt cx="2108320" cy="1350241"/>
            </a:xfrm>
          </p:grpSpPr>
          <p:sp>
            <p:nvSpPr>
              <p:cNvPr id="17" name="テキスト ボックス 16">
                <a:extLst>
                  <a:ext uri="{FF2B5EF4-FFF2-40B4-BE49-F238E27FC236}">
                    <a16:creationId xmlns="" xmlns:a16="http://schemas.microsoft.com/office/drawing/2014/main" id="{BEADCAD2-3EB5-F942-BB1D-0C15071B2B09}"/>
                  </a:ext>
                </a:extLst>
              </p:cNvPr>
              <p:cNvSpPr txBox="1"/>
              <p:nvPr/>
            </p:nvSpPr>
            <p:spPr>
              <a:xfrm>
                <a:off x="1900590" y="1276500"/>
                <a:ext cx="1031051" cy="447055"/>
              </a:xfrm>
              <a:prstGeom prst="rect">
                <a:avLst/>
              </a:prstGeom>
              <a:noFill/>
              <a:ln w="381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100" dirty="0">
                    <a:latin typeface="+mn-ea"/>
                  </a:rPr>
                  <a:t>文化センター</a:t>
                </a:r>
                <a:endParaRPr kumimoji="1" lang="en-US" altLang="ja-JP" sz="1100" dirty="0">
                  <a:latin typeface="+mn-ea"/>
                </a:endParaRPr>
              </a:p>
              <a:p>
                <a:pPr algn="ctr"/>
                <a:r>
                  <a:rPr lang="ja-JP" altLang="en-US" sz="1000" dirty="0">
                    <a:latin typeface="+mn-ea"/>
                  </a:rPr>
                  <a:t>（社会教育）</a:t>
                </a:r>
                <a:endParaRPr kumimoji="1" lang="ja-JP" altLang="en-US" sz="1000" dirty="0">
                  <a:latin typeface="+mn-ea"/>
                </a:endParaRPr>
              </a:p>
            </p:txBody>
          </p:sp>
          <p:pic>
            <p:nvPicPr>
              <p:cNvPr id="18" name="図 17">
                <a:extLst>
                  <a:ext uri="{FF2B5EF4-FFF2-40B4-BE49-F238E27FC236}">
                    <a16:creationId xmlns="" xmlns:a16="http://schemas.microsoft.com/office/drawing/2014/main" id="{FF1C617E-3F84-6A4E-AA62-477871D910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6967" b="32446"/>
              <a:stretch/>
            </p:blipFill>
            <p:spPr>
              <a:xfrm>
                <a:off x="2086324" y="973478"/>
                <a:ext cx="573898" cy="301208"/>
              </a:xfrm>
              <a:prstGeom prst="rect">
                <a:avLst/>
              </a:prstGeom>
              <a:ln w="38100" cmpd="sng">
                <a:noFill/>
              </a:ln>
            </p:spPr>
          </p:pic>
          <p:sp>
            <p:nvSpPr>
              <p:cNvPr id="33" name="テキスト ボックス 32">
                <a:extLst>
                  <a:ext uri="{FF2B5EF4-FFF2-40B4-BE49-F238E27FC236}">
                    <a16:creationId xmlns="" xmlns:a16="http://schemas.microsoft.com/office/drawing/2014/main" id="{C5959C4E-DCE8-2249-8DE0-757E8B749221}"/>
                  </a:ext>
                </a:extLst>
              </p:cNvPr>
              <p:cNvSpPr txBox="1"/>
              <p:nvPr/>
            </p:nvSpPr>
            <p:spPr>
              <a:xfrm>
                <a:off x="1315442" y="1723555"/>
                <a:ext cx="2108320" cy="600164"/>
              </a:xfrm>
              <a:prstGeom prst="rect">
                <a:avLst/>
              </a:prstGeom>
              <a:noFill/>
              <a:ln w="381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100" dirty="0">
                    <a:latin typeface="+mn-ea"/>
                  </a:rPr>
                  <a:t>社会教育の中核として、</a:t>
                </a:r>
                <a:endParaRPr lang="en-US" altLang="ja-JP" sz="1100" dirty="0">
                  <a:latin typeface="+mn-ea"/>
                </a:endParaRPr>
              </a:p>
              <a:p>
                <a:pPr algn="ctr"/>
                <a:r>
                  <a:rPr kumimoji="1" lang="ja-JP" altLang="en-US" sz="1100" dirty="0">
                    <a:latin typeface="+mn-ea"/>
                  </a:rPr>
                  <a:t>地域内に</a:t>
                </a:r>
                <a:r>
                  <a:rPr lang="ja-JP" altLang="en-US" sz="1100" dirty="0">
                    <a:latin typeface="+mn-ea"/>
                  </a:rPr>
                  <a:t>学ぶ環境を提供</a:t>
                </a:r>
                <a:endParaRPr lang="en-US" altLang="ja-JP" sz="1100" dirty="0">
                  <a:latin typeface="+mn-ea"/>
                </a:endParaRPr>
              </a:p>
              <a:p>
                <a:pPr algn="ctr"/>
                <a:r>
                  <a:rPr lang="ja-JP" altLang="en-US" sz="1100" dirty="0">
                    <a:latin typeface="+mn-ea"/>
                  </a:rPr>
                  <a:t>（▲地域外には開かれていない）</a:t>
                </a:r>
                <a:endParaRPr lang="en-US" altLang="ja-JP" sz="1100" dirty="0">
                  <a:latin typeface="+mn-ea"/>
                </a:endParaRPr>
              </a:p>
            </p:txBody>
          </p:sp>
        </p:grpSp>
        <p:grpSp>
          <p:nvGrpSpPr>
            <p:cNvPr id="76" name="図形グループ 75"/>
            <p:cNvGrpSpPr/>
            <p:nvPr/>
          </p:nvGrpSpPr>
          <p:grpSpPr>
            <a:xfrm>
              <a:off x="3371696" y="1014685"/>
              <a:ext cx="2019288" cy="1327722"/>
              <a:chOff x="3371696" y="1014685"/>
              <a:chExt cx="2019288" cy="1327722"/>
            </a:xfrm>
          </p:grpSpPr>
          <p:pic>
            <p:nvPicPr>
              <p:cNvPr id="7" name="図 6">
                <a:extLst>
                  <a:ext uri="{FF2B5EF4-FFF2-40B4-BE49-F238E27FC236}">
                    <a16:creationId xmlns="" xmlns:a16="http://schemas.microsoft.com/office/drawing/2014/main" id="{FD617637-8981-4549-8065-2451247C84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958" b="14748"/>
              <a:stretch/>
            </p:blipFill>
            <p:spPr>
              <a:xfrm>
                <a:off x="4155839" y="1014685"/>
                <a:ext cx="479332" cy="389365"/>
              </a:xfrm>
              <a:prstGeom prst="rect">
                <a:avLst/>
              </a:prstGeom>
              <a:solidFill>
                <a:srgbClr val="FFFFFF"/>
              </a:solidFill>
              <a:ln w="38100" cmpd="sng">
                <a:noFill/>
              </a:ln>
            </p:spPr>
          </p:pic>
          <p:sp>
            <p:nvSpPr>
              <p:cNvPr id="10" name="テキスト ボックス 9">
                <a:extLst>
                  <a:ext uri="{FF2B5EF4-FFF2-40B4-BE49-F238E27FC236}">
                    <a16:creationId xmlns="" xmlns:a16="http://schemas.microsoft.com/office/drawing/2014/main" id="{67F2BD84-88EA-4847-966A-E276526BC923}"/>
                  </a:ext>
                </a:extLst>
              </p:cNvPr>
              <p:cNvSpPr txBox="1"/>
              <p:nvPr/>
            </p:nvSpPr>
            <p:spPr>
              <a:xfrm>
                <a:off x="3902624" y="1342163"/>
                <a:ext cx="954107" cy="431089"/>
              </a:xfrm>
              <a:prstGeom prst="rect">
                <a:avLst/>
              </a:prstGeom>
              <a:solidFill>
                <a:srgbClr val="FFFFFF"/>
              </a:solidFill>
              <a:ln w="38100" cmpd="sng"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100" dirty="0">
                    <a:latin typeface="+mn-ea"/>
                  </a:rPr>
                  <a:t>保幼小中</a:t>
                </a:r>
                <a:endParaRPr lang="en-US" altLang="ja-JP" sz="1100" dirty="0">
                  <a:latin typeface="+mn-ea"/>
                </a:endParaRPr>
              </a:p>
              <a:p>
                <a:pPr algn="ctr"/>
                <a:r>
                  <a:rPr kumimoji="1" lang="ja-JP" altLang="en-US" sz="1000" dirty="0">
                    <a:latin typeface="+mn-ea"/>
                  </a:rPr>
                  <a:t>（学校教育）</a:t>
                </a:r>
              </a:p>
            </p:txBody>
          </p:sp>
          <p:sp>
            <p:nvSpPr>
              <p:cNvPr id="32" name="テキスト ボックス 31">
                <a:extLst>
                  <a:ext uri="{FF2B5EF4-FFF2-40B4-BE49-F238E27FC236}">
                    <a16:creationId xmlns="" xmlns:a16="http://schemas.microsoft.com/office/drawing/2014/main" id="{6F7B74E9-1A3F-2643-8200-7FDF87025C1F}"/>
                  </a:ext>
                </a:extLst>
              </p:cNvPr>
              <p:cNvSpPr txBox="1"/>
              <p:nvPr/>
            </p:nvSpPr>
            <p:spPr>
              <a:xfrm>
                <a:off x="3371696" y="1742243"/>
                <a:ext cx="2019288" cy="600164"/>
              </a:xfrm>
              <a:prstGeom prst="rect">
                <a:avLst/>
              </a:prstGeom>
              <a:solidFill>
                <a:srgbClr val="FFFFFF"/>
              </a:solidFill>
              <a:ln w="38100" cmpd="sng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100" dirty="0">
                    <a:latin typeface="+mn-ea"/>
                  </a:rPr>
                  <a:t>学習指導要領に沿った中で</a:t>
                </a:r>
                <a:r>
                  <a:rPr lang="en-US" altLang="ja-JP" sz="1100" dirty="0">
                    <a:latin typeface="+mn-ea"/>
                  </a:rPr>
                  <a:t/>
                </a:r>
                <a:br>
                  <a:rPr lang="en-US" altLang="ja-JP" sz="1100" dirty="0">
                    <a:latin typeface="+mn-ea"/>
                  </a:rPr>
                </a:br>
                <a:r>
                  <a:rPr lang="ja-JP" altLang="en-US" sz="1100" dirty="0">
                    <a:latin typeface="+mn-ea"/>
                  </a:rPr>
                  <a:t>子どもたちの生きる力を育む</a:t>
                </a:r>
                <a:r>
                  <a:rPr lang="en-US" altLang="ja-JP" sz="1100" dirty="0">
                    <a:latin typeface="+mn-ea"/>
                  </a:rPr>
                  <a:t/>
                </a:r>
                <a:br>
                  <a:rPr lang="en-US" altLang="ja-JP" sz="1100" dirty="0">
                    <a:latin typeface="+mn-ea"/>
                  </a:rPr>
                </a:br>
                <a:r>
                  <a:rPr lang="ja-JP" altLang="en-US" sz="1100" dirty="0">
                    <a:latin typeface="+mn-ea"/>
                  </a:rPr>
                  <a:t>（▲学習内容・参加者に制約）</a:t>
                </a:r>
                <a:endParaRPr kumimoji="1" lang="ja-JP" altLang="en-US" sz="1100" dirty="0">
                  <a:latin typeface="+mn-ea"/>
                </a:endParaRPr>
              </a:p>
            </p:txBody>
          </p:sp>
        </p:grpSp>
        <p:cxnSp>
          <p:nvCxnSpPr>
            <p:cNvPr id="78" name="直線コネクタ 77"/>
            <p:cNvCxnSpPr>
              <a:stCxn id="56" idx="0"/>
              <a:endCxn id="56" idx="2"/>
            </p:cNvCxnSpPr>
            <p:nvPr/>
          </p:nvCxnSpPr>
          <p:spPr>
            <a:xfrm>
              <a:off x="3384208" y="872448"/>
              <a:ext cx="0" cy="1568877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図形グループ 88"/>
          <p:cNvGrpSpPr/>
          <p:nvPr/>
        </p:nvGrpSpPr>
        <p:grpSpPr>
          <a:xfrm>
            <a:off x="2208044" y="2839906"/>
            <a:ext cx="2600473" cy="2217590"/>
            <a:chOff x="2182386" y="2788594"/>
            <a:chExt cx="2600473" cy="2217590"/>
          </a:xfrm>
        </p:grpSpPr>
        <p:cxnSp>
          <p:nvCxnSpPr>
            <p:cNvPr id="84" name="直線矢印コネクタ 83"/>
            <p:cNvCxnSpPr>
              <a:endCxn id="56" idx="2"/>
            </p:cNvCxnSpPr>
            <p:nvPr/>
          </p:nvCxnSpPr>
          <p:spPr>
            <a:xfrm flipH="1" flipV="1">
              <a:off x="3505928" y="2788594"/>
              <a:ext cx="39554" cy="1572824"/>
            </a:xfrm>
            <a:prstGeom prst="straightConnector1">
              <a:avLst/>
            </a:prstGeom>
            <a:ln w="76200" cmpd="sng">
              <a:solidFill>
                <a:schemeClr val="tx1">
                  <a:lumMod val="65000"/>
                  <a:lumOff val="3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矢印コネクタ 85"/>
            <p:cNvCxnSpPr/>
            <p:nvPr/>
          </p:nvCxnSpPr>
          <p:spPr>
            <a:xfrm>
              <a:off x="3519824" y="4130514"/>
              <a:ext cx="1263035" cy="875670"/>
            </a:xfrm>
            <a:prstGeom prst="straightConnector1">
              <a:avLst/>
            </a:prstGeom>
            <a:ln w="76200" cmpd="sng">
              <a:solidFill>
                <a:schemeClr val="tx1">
                  <a:lumMod val="65000"/>
                  <a:lumOff val="3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線矢印コネクタ 87"/>
            <p:cNvCxnSpPr/>
            <p:nvPr/>
          </p:nvCxnSpPr>
          <p:spPr>
            <a:xfrm flipH="1">
              <a:off x="2182386" y="4130514"/>
              <a:ext cx="1337438" cy="811696"/>
            </a:xfrm>
            <a:prstGeom prst="straightConnector1">
              <a:avLst/>
            </a:prstGeom>
            <a:ln w="76200" cmpd="sng">
              <a:solidFill>
                <a:schemeClr val="tx1">
                  <a:lumMod val="65000"/>
                  <a:lumOff val="35000"/>
                </a:schemeClr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正方形/長方形 90"/>
          <p:cNvSpPr/>
          <p:nvPr/>
        </p:nvSpPr>
        <p:spPr>
          <a:xfrm rot="17806803">
            <a:off x="2376212" y="3361421"/>
            <a:ext cx="1824770" cy="158469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869472"/>
              </a:avLst>
            </a:prstTxWarp>
            <a:spAutoFit/>
          </a:bodyPr>
          <a:lstStyle/>
          <a:p>
            <a:pPr algn="ctr"/>
            <a:r>
              <a:rPr lang="ja-JP" altLang="en-US" sz="2000" b="1" dirty="0" smtClean="0">
                <a:ln w="12700">
                  <a:noFill/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補　完　関　係</a:t>
            </a:r>
            <a:endParaRPr lang="ja-JP" altLang="en-US" sz="2000" b="1" cap="none" spc="0" dirty="0">
              <a:ln w="12700">
                <a:noFill/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2" name="正方形/長方形 91"/>
          <p:cNvSpPr/>
          <p:nvPr/>
        </p:nvSpPr>
        <p:spPr>
          <a:xfrm rot="3777483">
            <a:off x="2890577" y="3323972"/>
            <a:ext cx="1824770" cy="158469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869472"/>
              </a:avLst>
            </a:prstTxWarp>
            <a:spAutoFit/>
          </a:bodyPr>
          <a:lstStyle/>
          <a:p>
            <a:pPr algn="ctr"/>
            <a:r>
              <a:rPr lang="ja-JP" altLang="en-US" sz="2000" b="1" dirty="0" smtClean="0">
                <a:ln w="12700">
                  <a:noFill/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補　完　関　係</a:t>
            </a:r>
            <a:endParaRPr lang="ja-JP" altLang="en-US" sz="2000" b="1" cap="none" spc="0" dirty="0">
              <a:ln w="12700">
                <a:noFill/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1917" y="680490"/>
            <a:ext cx="845128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kumimoji="1" lang="en-US" altLang="ja-JP" sz="2000" dirty="0" smtClean="0">
                <a:latin typeface="ヒラギノ明朝 Pro W3"/>
                <a:ea typeface="ヒラギノ明朝 Pro W3"/>
                <a:cs typeface="ヒラギノ明朝 Pro W3"/>
              </a:rPr>
              <a:t>1</a:t>
            </a:r>
            <a:r>
              <a:rPr kumimoji="1" lang="ja-JP" altLang="en-US" sz="2000" dirty="0" smtClean="0">
                <a:latin typeface="ヒラギノ明朝 Pro W3"/>
                <a:ea typeface="ヒラギノ明朝 Pro W3"/>
                <a:cs typeface="ヒラギノ明朝 Pro W3"/>
              </a:rPr>
              <a:t>人</a:t>
            </a:r>
            <a:r>
              <a:rPr kumimoji="1" lang="en-US" altLang="ja-JP" sz="2000" dirty="0">
                <a:latin typeface="ヒラギノ明朝 Pro W3"/>
                <a:ea typeface="ヒラギノ明朝 Pro W3"/>
                <a:cs typeface="ヒラギノ明朝 Pro W3"/>
              </a:rPr>
              <a:t>1</a:t>
            </a:r>
            <a:r>
              <a:rPr kumimoji="1" lang="ja-JP" altLang="en-US" sz="2000" dirty="0" smtClean="0">
                <a:latin typeface="ヒラギノ明朝 Pro W3"/>
                <a:ea typeface="ヒラギノ明朝 Pro W3"/>
                <a:cs typeface="ヒラギノ明朝 Pro W3"/>
              </a:rPr>
              <a:t>人</a:t>
            </a:r>
            <a:r>
              <a:rPr kumimoji="1" lang="ja-JP" altLang="en-US" sz="2000" dirty="0">
                <a:latin typeface="ヒラギノ明朝 Pro W3"/>
                <a:ea typeface="ヒラギノ明朝 Pro W3"/>
                <a:cs typeface="ヒラギノ明朝 Pro W3"/>
              </a:rPr>
              <a:t>の想いが</a:t>
            </a:r>
            <a:r>
              <a:rPr kumimoji="1" lang="ja-JP" altLang="en-US" sz="2000" dirty="0" smtClean="0">
                <a:latin typeface="ヒラギノ明朝 Pro W3"/>
                <a:ea typeface="ヒラギノ明朝 Pro W3"/>
                <a:cs typeface="ヒラギノ明朝 Pro W3"/>
              </a:rPr>
              <a:t>灯る</a:t>
            </a:r>
            <a:r>
              <a:rPr kumimoji="1" lang="ja-JP" altLang="en-US" sz="2000" dirty="0" smtClean="0">
                <a:solidFill>
                  <a:schemeClr val="accent6">
                    <a:lumMod val="50000"/>
                  </a:schemeClr>
                </a:solidFill>
                <a:latin typeface="ヒラギノ明朝 Pro W3"/>
                <a:ea typeface="ヒラギノ明朝 Pro W3"/>
                <a:cs typeface="ヒラギノ明朝 Pro W3"/>
              </a:rPr>
              <a:t>社会</a:t>
            </a:r>
            <a:r>
              <a:rPr kumimoji="1" lang="ja-JP" altLang="en-US" sz="2000" dirty="0">
                <a:solidFill>
                  <a:schemeClr val="accent6">
                    <a:lumMod val="50000"/>
                  </a:schemeClr>
                </a:solidFill>
                <a:latin typeface="ヒラギノ明朝 Pro W3"/>
                <a:ea typeface="ヒラギノ明朝 Pro W3"/>
                <a:cs typeface="ヒラギノ明朝 Pro W3"/>
              </a:rPr>
              <a:t>教育施設</a:t>
            </a:r>
            <a:r>
              <a:rPr kumimoji="1" lang="ja-JP" altLang="en-US" sz="2000" dirty="0">
                <a:latin typeface="ヒラギノ明朝 Pro W3"/>
                <a:ea typeface="ヒラギノ明朝 Pro W3"/>
                <a:cs typeface="ヒラギノ明朝 Pro W3"/>
              </a:rPr>
              <a:t>、</a:t>
            </a:r>
            <a:r>
              <a:rPr kumimoji="1" lang="ja-JP" altLang="en-US" sz="2000" dirty="0">
                <a:solidFill>
                  <a:schemeClr val="accent1"/>
                </a:solidFill>
                <a:latin typeface="ヒラギノ明朝 Pro W3"/>
                <a:ea typeface="ヒラギノ明朝 Pro W3"/>
                <a:cs typeface="ヒラギノ明朝 Pro W3"/>
              </a:rPr>
              <a:t>集会所</a:t>
            </a:r>
            <a:r>
              <a:rPr kumimoji="1" lang="ja-JP" altLang="en-US" sz="2000" dirty="0">
                <a:latin typeface="ヒラギノ明朝 Pro W3"/>
                <a:ea typeface="ヒラギノ明朝 Pro W3"/>
                <a:cs typeface="ヒラギノ明朝 Pro W3"/>
              </a:rPr>
              <a:t>、</a:t>
            </a:r>
            <a:r>
              <a:rPr kumimoji="1" lang="ja-JP" altLang="en-US" sz="2000" dirty="0">
                <a:solidFill>
                  <a:schemeClr val="accent2"/>
                </a:solidFill>
                <a:latin typeface="ヒラギノ明朝 Pro W3"/>
                <a:ea typeface="ヒラギノ明朝 Pro W3"/>
                <a:cs typeface="ヒラギノ明朝 Pro W3"/>
              </a:rPr>
              <a:t>関係案内所</a:t>
            </a:r>
            <a:endParaRPr kumimoji="1" lang="en-US" altLang="ja-JP" sz="2000" dirty="0">
              <a:solidFill>
                <a:schemeClr val="accent2"/>
              </a:solidFill>
              <a:latin typeface="ヒラギノ明朝 Pro W3"/>
              <a:ea typeface="ヒラギノ明朝 Pro W3"/>
              <a:cs typeface="ヒラギノ明朝 Pro W3"/>
            </a:endParaRPr>
          </a:p>
        </p:txBody>
      </p:sp>
      <p:grpSp>
        <p:nvGrpSpPr>
          <p:cNvPr id="8" name="図形グループ 7"/>
          <p:cNvGrpSpPr/>
          <p:nvPr/>
        </p:nvGrpSpPr>
        <p:grpSpPr>
          <a:xfrm>
            <a:off x="2594846" y="3325049"/>
            <a:ext cx="1912039" cy="1912039"/>
            <a:chOff x="2594846" y="3325049"/>
            <a:chExt cx="1912039" cy="1912039"/>
          </a:xfrm>
        </p:grpSpPr>
        <p:sp>
          <p:nvSpPr>
            <p:cNvPr id="45" name="円/楕円 44"/>
            <p:cNvSpPr/>
            <p:nvPr/>
          </p:nvSpPr>
          <p:spPr>
            <a:xfrm>
              <a:off x="2594846" y="3325049"/>
              <a:ext cx="1912039" cy="1912039"/>
            </a:xfrm>
            <a:prstGeom prst="ellipse">
              <a:avLst/>
            </a:prstGeom>
            <a:solidFill>
              <a:srgbClr val="FFFFFF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" name="図 2" descr="スクリーンショット 2019-03-11 23.17.51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39" t="17596" r="16863" b="10664"/>
            <a:stretch/>
          </p:blipFill>
          <p:spPr>
            <a:xfrm>
              <a:off x="2929764" y="3669387"/>
              <a:ext cx="1274203" cy="1188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0120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17">
            <a:extLst>
              <a:ext uri="{FF2B5EF4-FFF2-40B4-BE49-F238E27FC236}">
                <a16:creationId xmlns="" xmlns:a16="http://schemas.microsoft.com/office/drawing/2014/main" id="{8B87C18B-B849-4274-B5BB-95C63E543F85}"/>
              </a:ext>
            </a:extLst>
          </p:cNvPr>
          <p:cNvSpPr txBox="1"/>
          <p:nvPr/>
        </p:nvSpPr>
        <p:spPr>
          <a:xfrm>
            <a:off x="0" y="-14729"/>
            <a:ext cx="1219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1000" dirty="0" smtClean="0"/>
              <a:t>LOCAL AREA PROBLEM</a:t>
            </a:r>
            <a:endParaRPr lang="en-US" sz="4000" b="1" spc="1000" dirty="0"/>
          </a:p>
        </p:txBody>
      </p:sp>
      <p:grpSp>
        <p:nvGrpSpPr>
          <p:cNvPr id="5" name="図形グループ 4"/>
          <p:cNvGrpSpPr/>
          <p:nvPr/>
        </p:nvGrpSpPr>
        <p:grpSpPr>
          <a:xfrm>
            <a:off x="1398782" y="3989221"/>
            <a:ext cx="2571982" cy="1860260"/>
            <a:chOff x="1311582" y="3053049"/>
            <a:chExt cx="2571982" cy="1860260"/>
          </a:xfrm>
        </p:grpSpPr>
        <p:sp>
          <p:nvSpPr>
            <p:cNvPr id="26" name="フリーフォーム 25"/>
            <p:cNvSpPr/>
            <p:nvPr/>
          </p:nvSpPr>
          <p:spPr>
            <a:xfrm>
              <a:off x="1311582" y="3053049"/>
              <a:ext cx="2526934" cy="1860260"/>
            </a:xfrm>
            <a:custGeom>
              <a:avLst/>
              <a:gdLst>
                <a:gd name="connsiteX0" fmla="*/ 5436433 w 7620143"/>
                <a:gd name="connsiteY0" fmla="*/ 0 h 5609742"/>
                <a:gd name="connsiteX1" fmla="*/ 5372475 w 7620143"/>
                <a:gd name="connsiteY1" fmla="*/ 109637 h 5609742"/>
                <a:gd name="connsiteX2" fmla="*/ 5281106 w 7620143"/>
                <a:gd name="connsiteY2" fmla="*/ 146183 h 5609742"/>
                <a:gd name="connsiteX3" fmla="*/ 5189737 w 7620143"/>
                <a:gd name="connsiteY3" fmla="*/ 347183 h 5609742"/>
                <a:gd name="connsiteX4" fmla="*/ 5217148 w 7620143"/>
                <a:gd name="connsiteY4" fmla="*/ 475093 h 5609742"/>
                <a:gd name="connsiteX5" fmla="*/ 5317653 w 7620143"/>
                <a:gd name="connsiteY5" fmla="*/ 593866 h 5609742"/>
                <a:gd name="connsiteX6" fmla="*/ 5235422 w 7620143"/>
                <a:gd name="connsiteY6" fmla="*/ 612138 h 5609742"/>
                <a:gd name="connsiteX7" fmla="*/ 5171464 w 7620143"/>
                <a:gd name="connsiteY7" fmla="*/ 685229 h 5609742"/>
                <a:gd name="connsiteX8" fmla="*/ 5271969 w 7620143"/>
                <a:gd name="connsiteY8" fmla="*/ 813139 h 5609742"/>
                <a:gd name="connsiteX9" fmla="*/ 5153190 w 7620143"/>
                <a:gd name="connsiteY9" fmla="*/ 977594 h 5609742"/>
                <a:gd name="connsiteX10" fmla="*/ 5025274 w 7620143"/>
                <a:gd name="connsiteY10" fmla="*/ 986730 h 5609742"/>
                <a:gd name="connsiteX11" fmla="*/ 4897358 w 7620143"/>
                <a:gd name="connsiteY11" fmla="*/ 1050685 h 5609742"/>
                <a:gd name="connsiteX12" fmla="*/ 4815126 w 7620143"/>
                <a:gd name="connsiteY12" fmla="*/ 1014139 h 5609742"/>
                <a:gd name="connsiteX13" fmla="*/ 4595841 w 7620143"/>
                <a:gd name="connsiteY13" fmla="*/ 1123776 h 5609742"/>
                <a:gd name="connsiteX14" fmla="*/ 4367420 w 7620143"/>
                <a:gd name="connsiteY14" fmla="*/ 1032412 h 5609742"/>
                <a:gd name="connsiteX15" fmla="*/ 4193819 w 7620143"/>
                <a:gd name="connsiteY15" fmla="*/ 1160322 h 5609742"/>
                <a:gd name="connsiteX16" fmla="*/ 4056767 w 7620143"/>
                <a:gd name="connsiteY16" fmla="*/ 1196867 h 5609742"/>
                <a:gd name="connsiteX17" fmla="*/ 3937987 w 7620143"/>
                <a:gd name="connsiteY17" fmla="*/ 1169458 h 5609742"/>
                <a:gd name="connsiteX18" fmla="*/ 3855756 w 7620143"/>
                <a:gd name="connsiteY18" fmla="*/ 1242549 h 5609742"/>
                <a:gd name="connsiteX19" fmla="*/ 3645608 w 7620143"/>
                <a:gd name="connsiteY19" fmla="*/ 1251685 h 5609742"/>
                <a:gd name="connsiteX20" fmla="*/ 3545102 w 7620143"/>
                <a:gd name="connsiteY20" fmla="*/ 1224276 h 5609742"/>
                <a:gd name="connsiteX21" fmla="*/ 3325818 w 7620143"/>
                <a:gd name="connsiteY21" fmla="*/ 1370458 h 5609742"/>
                <a:gd name="connsiteX22" fmla="*/ 3161354 w 7620143"/>
                <a:gd name="connsiteY22" fmla="*/ 1352186 h 5609742"/>
                <a:gd name="connsiteX23" fmla="*/ 3060849 w 7620143"/>
                <a:gd name="connsiteY23" fmla="*/ 1434413 h 5609742"/>
                <a:gd name="connsiteX24" fmla="*/ 2795880 w 7620143"/>
                <a:gd name="connsiteY24" fmla="*/ 1306504 h 5609742"/>
                <a:gd name="connsiteX25" fmla="*/ 2540047 w 7620143"/>
                <a:gd name="connsiteY25" fmla="*/ 1206003 h 5609742"/>
                <a:gd name="connsiteX26" fmla="*/ 2393858 w 7620143"/>
                <a:gd name="connsiteY26" fmla="*/ 1151185 h 5609742"/>
                <a:gd name="connsiteX27" fmla="*/ 2293352 w 7620143"/>
                <a:gd name="connsiteY27" fmla="*/ 1279095 h 5609742"/>
                <a:gd name="connsiteX28" fmla="*/ 2183710 w 7620143"/>
                <a:gd name="connsiteY28" fmla="*/ 1251685 h 5609742"/>
                <a:gd name="connsiteX29" fmla="*/ 2055794 w 7620143"/>
                <a:gd name="connsiteY29" fmla="*/ 1279095 h 5609742"/>
                <a:gd name="connsiteX30" fmla="*/ 1973562 w 7620143"/>
                <a:gd name="connsiteY30" fmla="*/ 1443550 h 5609742"/>
                <a:gd name="connsiteX31" fmla="*/ 1973562 w 7620143"/>
                <a:gd name="connsiteY31" fmla="*/ 1662823 h 5609742"/>
                <a:gd name="connsiteX32" fmla="*/ 1672046 w 7620143"/>
                <a:gd name="connsiteY32" fmla="*/ 1617141 h 5609742"/>
                <a:gd name="connsiteX33" fmla="*/ 1598951 w 7620143"/>
                <a:gd name="connsiteY33" fmla="*/ 1498368 h 5609742"/>
                <a:gd name="connsiteX34" fmla="*/ 1461898 w 7620143"/>
                <a:gd name="connsiteY34" fmla="*/ 1470959 h 5609742"/>
                <a:gd name="connsiteX35" fmla="*/ 1461898 w 7620143"/>
                <a:gd name="connsiteY35" fmla="*/ 1470959 h 5609742"/>
                <a:gd name="connsiteX36" fmla="*/ 1370529 w 7620143"/>
                <a:gd name="connsiteY36" fmla="*/ 1525777 h 5609742"/>
                <a:gd name="connsiteX37" fmla="*/ 1224339 w 7620143"/>
                <a:gd name="connsiteY37" fmla="*/ 1461822 h 5609742"/>
                <a:gd name="connsiteX38" fmla="*/ 1087286 w 7620143"/>
                <a:gd name="connsiteY38" fmla="*/ 1443550 h 5609742"/>
                <a:gd name="connsiteX39" fmla="*/ 1014192 w 7620143"/>
                <a:gd name="connsiteY39" fmla="*/ 1544050 h 5609742"/>
                <a:gd name="connsiteX40" fmla="*/ 1014192 w 7620143"/>
                <a:gd name="connsiteY40" fmla="*/ 1690232 h 5609742"/>
                <a:gd name="connsiteX41" fmla="*/ 913686 w 7620143"/>
                <a:gd name="connsiteY41" fmla="*/ 1690232 h 5609742"/>
                <a:gd name="connsiteX42" fmla="*/ 785770 w 7620143"/>
                <a:gd name="connsiteY42" fmla="*/ 1845551 h 5609742"/>
                <a:gd name="connsiteX43" fmla="*/ 529938 w 7620143"/>
                <a:gd name="connsiteY43" fmla="*/ 1936914 h 5609742"/>
                <a:gd name="connsiteX44" fmla="*/ 392885 w 7620143"/>
                <a:gd name="connsiteY44" fmla="*/ 1909505 h 5609742"/>
                <a:gd name="connsiteX45" fmla="*/ 264969 w 7620143"/>
                <a:gd name="connsiteY45" fmla="*/ 1900369 h 5609742"/>
                <a:gd name="connsiteX46" fmla="*/ 82232 w 7620143"/>
                <a:gd name="connsiteY46" fmla="*/ 1982596 h 5609742"/>
                <a:gd name="connsiteX47" fmla="*/ 63958 w 7620143"/>
                <a:gd name="connsiteY47" fmla="*/ 2174460 h 5609742"/>
                <a:gd name="connsiteX48" fmla="*/ 9137 w 7620143"/>
                <a:gd name="connsiteY48" fmla="*/ 2329779 h 5609742"/>
                <a:gd name="connsiteX49" fmla="*/ 0 w 7620143"/>
                <a:gd name="connsiteY49" fmla="*/ 2485098 h 5609742"/>
                <a:gd name="connsiteX50" fmla="*/ 91369 w 7620143"/>
                <a:gd name="connsiteY50" fmla="*/ 2631280 h 5609742"/>
                <a:gd name="connsiteX51" fmla="*/ 228421 w 7620143"/>
                <a:gd name="connsiteY51" fmla="*/ 2667825 h 5609742"/>
                <a:gd name="connsiteX52" fmla="*/ 493390 w 7620143"/>
                <a:gd name="connsiteY52" fmla="*/ 2832280 h 5609742"/>
                <a:gd name="connsiteX53" fmla="*/ 566485 w 7620143"/>
                <a:gd name="connsiteY53" fmla="*/ 2987599 h 5609742"/>
                <a:gd name="connsiteX54" fmla="*/ 685265 w 7620143"/>
                <a:gd name="connsiteY54" fmla="*/ 3042417 h 5609742"/>
                <a:gd name="connsiteX55" fmla="*/ 931960 w 7620143"/>
                <a:gd name="connsiteY55" fmla="*/ 3188599 h 5609742"/>
                <a:gd name="connsiteX56" fmla="*/ 931960 w 7620143"/>
                <a:gd name="connsiteY56" fmla="*/ 3343918 h 5609742"/>
                <a:gd name="connsiteX57" fmla="*/ 1187792 w 7620143"/>
                <a:gd name="connsiteY57" fmla="*/ 3462691 h 5609742"/>
                <a:gd name="connsiteX58" fmla="*/ 1471035 w 7620143"/>
                <a:gd name="connsiteY58" fmla="*/ 3581464 h 5609742"/>
                <a:gd name="connsiteX59" fmla="*/ 1662909 w 7620143"/>
                <a:gd name="connsiteY59" fmla="*/ 3544918 h 5609742"/>
                <a:gd name="connsiteX60" fmla="*/ 1809099 w 7620143"/>
                <a:gd name="connsiteY60" fmla="*/ 3599737 h 5609742"/>
                <a:gd name="connsiteX61" fmla="*/ 1854783 w 7620143"/>
                <a:gd name="connsiteY61" fmla="*/ 3718510 h 5609742"/>
                <a:gd name="connsiteX62" fmla="*/ 2037520 w 7620143"/>
                <a:gd name="connsiteY62" fmla="*/ 3745919 h 5609742"/>
                <a:gd name="connsiteX63" fmla="*/ 2211120 w 7620143"/>
                <a:gd name="connsiteY63" fmla="*/ 3663691 h 5609742"/>
                <a:gd name="connsiteX64" fmla="*/ 2348173 w 7620143"/>
                <a:gd name="connsiteY64" fmla="*/ 3691101 h 5609742"/>
                <a:gd name="connsiteX65" fmla="*/ 2448679 w 7620143"/>
                <a:gd name="connsiteY65" fmla="*/ 3764192 h 5609742"/>
                <a:gd name="connsiteX66" fmla="*/ 2530911 w 7620143"/>
                <a:gd name="connsiteY66" fmla="*/ 3873828 h 5609742"/>
                <a:gd name="connsiteX67" fmla="*/ 2713648 w 7620143"/>
                <a:gd name="connsiteY67" fmla="*/ 4056556 h 5609742"/>
                <a:gd name="connsiteX68" fmla="*/ 2850701 w 7620143"/>
                <a:gd name="connsiteY68" fmla="*/ 4093102 h 5609742"/>
                <a:gd name="connsiteX69" fmla="*/ 3088259 w 7620143"/>
                <a:gd name="connsiteY69" fmla="*/ 4129647 h 5609742"/>
                <a:gd name="connsiteX70" fmla="*/ 3298407 w 7620143"/>
                <a:gd name="connsiteY70" fmla="*/ 4175329 h 5609742"/>
                <a:gd name="connsiteX71" fmla="*/ 3398913 w 7620143"/>
                <a:gd name="connsiteY71" fmla="*/ 4339784 h 5609742"/>
                <a:gd name="connsiteX72" fmla="*/ 3554239 w 7620143"/>
                <a:gd name="connsiteY72" fmla="*/ 4248420 h 5609742"/>
                <a:gd name="connsiteX73" fmla="*/ 3691292 w 7620143"/>
                <a:gd name="connsiteY73" fmla="*/ 4303238 h 5609742"/>
                <a:gd name="connsiteX74" fmla="*/ 3627334 w 7620143"/>
                <a:gd name="connsiteY74" fmla="*/ 4358057 h 5609742"/>
                <a:gd name="connsiteX75" fmla="*/ 3746113 w 7620143"/>
                <a:gd name="connsiteY75" fmla="*/ 4485966 h 5609742"/>
                <a:gd name="connsiteX76" fmla="*/ 3764387 w 7620143"/>
                <a:gd name="connsiteY76" fmla="*/ 4650421 h 5609742"/>
                <a:gd name="connsiteX77" fmla="*/ 3846619 w 7620143"/>
                <a:gd name="connsiteY77" fmla="*/ 4714376 h 5609742"/>
                <a:gd name="connsiteX78" fmla="*/ 3874029 w 7620143"/>
                <a:gd name="connsiteY78" fmla="*/ 5107240 h 5609742"/>
                <a:gd name="connsiteX79" fmla="*/ 3947124 w 7620143"/>
                <a:gd name="connsiteY79" fmla="*/ 5171195 h 5609742"/>
                <a:gd name="connsiteX80" fmla="*/ 4001945 w 7620143"/>
                <a:gd name="connsiteY80" fmla="*/ 5299105 h 5609742"/>
                <a:gd name="connsiteX81" fmla="*/ 4111588 w 7620143"/>
                <a:gd name="connsiteY81" fmla="*/ 5317377 h 5609742"/>
                <a:gd name="connsiteX82" fmla="*/ 4413104 w 7620143"/>
                <a:gd name="connsiteY82" fmla="*/ 5235150 h 5609742"/>
                <a:gd name="connsiteX83" fmla="*/ 4413104 w 7620143"/>
                <a:gd name="connsiteY83" fmla="*/ 5235150 h 5609742"/>
                <a:gd name="connsiteX84" fmla="*/ 4531883 w 7620143"/>
                <a:gd name="connsiteY84" fmla="*/ 5289968 h 5609742"/>
                <a:gd name="connsiteX85" fmla="*/ 4678073 w 7620143"/>
                <a:gd name="connsiteY85" fmla="*/ 5363059 h 5609742"/>
                <a:gd name="connsiteX86" fmla="*/ 4650663 w 7620143"/>
                <a:gd name="connsiteY86" fmla="*/ 5518378 h 5609742"/>
                <a:gd name="connsiteX87" fmla="*/ 4641526 w 7620143"/>
                <a:gd name="connsiteY87" fmla="*/ 5564060 h 5609742"/>
                <a:gd name="connsiteX88" fmla="*/ 4723757 w 7620143"/>
                <a:gd name="connsiteY88" fmla="*/ 5609742 h 5609742"/>
                <a:gd name="connsiteX89" fmla="*/ 5409022 w 7620143"/>
                <a:gd name="connsiteY89" fmla="*/ 5253423 h 5609742"/>
                <a:gd name="connsiteX90" fmla="*/ 5902413 w 7620143"/>
                <a:gd name="connsiteY90" fmla="*/ 5088968 h 5609742"/>
                <a:gd name="connsiteX91" fmla="*/ 6350119 w 7620143"/>
                <a:gd name="connsiteY91" fmla="*/ 5171195 h 5609742"/>
                <a:gd name="connsiteX92" fmla="*/ 6249613 w 7620143"/>
                <a:gd name="connsiteY92" fmla="*/ 4650421 h 5609742"/>
                <a:gd name="connsiteX93" fmla="*/ 6304435 w 7620143"/>
                <a:gd name="connsiteY93" fmla="*/ 4495103 h 5609742"/>
                <a:gd name="connsiteX94" fmla="*/ 6459761 w 7620143"/>
                <a:gd name="connsiteY94" fmla="*/ 4330648 h 5609742"/>
                <a:gd name="connsiteX95" fmla="*/ 6560267 w 7620143"/>
                <a:gd name="connsiteY95" fmla="*/ 4860558 h 5609742"/>
                <a:gd name="connsiteX96" fmla="*/ 6724730 w 7620143"/>
                <a:gd name="connsiteY96" fmla="*/ 4860558 h 5609742"/>
                <a:gd name="connsiteX97" fmla="*/ 6816099 w 7620143"/>
                <a:gd name="connsiteY97" fmla="*/ 4951922 h 5609742"/>
                <a:gd name="connsiteX98" fmla="*/ 6971425 w 7620143"/>
                <a:gd name="connsiteY98" fmla="*/ 4924513 h 5609742"/>
                <a:gd name="connsiteX99" fmla="*/ 7163300 w 7620143"/>
                <a:gd name="connsiteY99" fmla="*/ 5070695 h 5609742"/>
                <a:gd name="connsiteX100" fmla="*/ 7309489 w 7620143"/>
                <a:gd name="connsiteY100" fmla="*/ 4906240 h 5609742"/>
                <a:gd name="connsiteX101" fmla="*/ 7236394 w 7620143"/>
                <a:gd name="connsiteY101" fmla="*/ 4348920 h 5609742"/>
                <a:gd name="connsiteX102" fmla="*/ 7163300 w 7620143"/>
                <a:gd name="connsiteY102" fmla="*/ 4056556 h 5609742"/>
                <a:gd name="connsiteX103" fmla="*/ 6998836 w 7620143"/>
                <a:gd name="connsiteY103" fmla="*/ 3928647 h 5609742"/>
                <a:gd name="connsiteX104" fmla="*/ 6998836 w 7620143"/>
                <a:gd name="connsiteY104" fmla="*/ 3837283 h 5609742"/>
                <a:gd name="connsiteX105" fmla="*/ 6898331 w 7620143"/>
                <a:gd name="connsiteY105" fmla="*/ 3791601 h 5609742"/>
                <a:gd name="connsiteX106" fmla="*/ 6825236 w 7620143"/>
                <a:gd name="connsiteY106" fmla="*/ 3535782 h 5609742"/>
                <a:gd name="connsiteX107" fmla="*/ 6925741 w 7620143"/>
                <a:gd name="connsiteY107" fmla="*/ 3471827 h 5609742"/>
                <a:gd name="connsiteX108" fmla="*/ 6889194 w 7620143"/>
                <a:gd name="connsiteY108" fmla="*/ 3353054 h 5609742"/>
                <a:gd name="connsiteX109" fmla="*/ 7108478 w 7620143"/>
                <a:gd name="connsiteY109" fmla="*/ 3252554 h 5609742"/>
                <a:gd name="connsiteX110" fmla="*/ 7062794 w 7620143"/>
                <a:gd name="connsiteY110" fmla="*/ 3078963 h 5609742"/>
                <a:gd name="connsiteX111" fmla="*/ 7227258 w 7620143"/>
                <a:gd name="connsiteY111" fmla="*/ 2996735 h 5609742"/>
                <a:gd name="connsiteX112" fmla="*/ 7400858 w 7620143"/>
                <a:gd name="connsiteY112" fmla="*/ 3042417 h 5609742"/>
                <a:gd name="connsiteX113" fmla="*/ 7510500 w 7620143"/>
                <a:gd name="connsiteY113" fmla="*/ 2859689 h 5609742"/>
                <a:gd name="connsiteX114" fmla="*/ 7419132 w 7620143"/>
                <a:gd name="connsiteY114" fmla="*/ 2676962 h 5609742"/>
                <a:gd name="connsiteX115" fmla="*/ 7446542 w 7620143"/>
                <a:gd name="connsiteY115" fmla="*/ 2603871 h 5609742"/>
                <a:gd name="connsiteX116" fmla="*/ 7245531 w 7620143"/>
                <a:gd name="connsiteY116" fmla="*/ 2083097 h 5609742"/>
                <a:gd name="connsiteX117" fmla="*/ 7318626 w 7620143"/>
                <a:gd name="connsiteY117" fmla="*/ 1827278 h 5609742"/>
                <a:gd name="connsiteX118" fmla="*/ 7620143 w 7620143"/>
                <a:gd name="connsiteY118" fmla="*/ 1397868 h 5609742"/>
                <a:gd name="connsiteX119" fmla="*/ 7528774 w 7620143"/>
                <a:gd name="connsiteY119" fmla="*/ 1333913 h 5609742"/>
                <a:gd name="connsiteX120" fmla="*/ 7528774 w 7620143"/>
                <a:gd name="connsiteY120" fmla="*/ 1333913 h 5609742"/>
                <a:gd name="connsiteX121" fmla="*/ 7409995 w 7620143"/>
                <a:gd name="connsiteY121" fmla="*/ 1306504 h 5609742"/>
                <a:gd name="connsiteX122" fmla="*/ 7163300 w 7620143"/>
                <a:gd name="connsiteY122" fmla="*/ 1407004 h 5609742"/>
                <a:gd name="connsiteX123" fmla="*/ 6962289 w 7620143"/>
                <a:gd name="connsiteY123" fmla="*/ 1251685 h 5609742"/>
                <a:gd name="connsiteX124" fmla="*/ 6880057 w 7620143"/>
                <a:gd name="connsiteY124" fmla="*/ 1151185 h 5609742"/>
                <a:gd name="connsiteX125" fmla="*/ 6834373 w 7620143"/>
                <a:gd name="connsiteY125" fmla="*/ 1032412 h 5609742"/>
                <a:gd name="connsiteX126" fmla="*/ 6752141 w 7620143"/>
                <a:gd name="connsiteY126" fmla="*/ 1059821 h 5609742"/>
                <a:gd name="connsiteX127" fmla="*/ 6688183 w 7620143"/>
                <a:gd name="connsiteY127" fmla="*/ 1105503 h 5609742"/>
                <a:gd name="connsiteX128" fmla="*/ 6541993 w 7620143"/>
                <a:gd name="connsiteY128" fmla="*/ 995867 h 5609742"/>
                <a:gd name="connsiteX129" fmla="*/ 6432351 w 7620143"/>
                <a:gd name="connsiteY129" fmla="*/ 858821 h 5609742"/>
                <a:gd name="connsiteX130" fmla="*/ 6094287 w 7620143"/>
                <a:gd name="connsiteY130" fmla="*/ 639548 h 5609742"/>
                <a:gd name="connsiteX131" fmla="*/ 5984644 w 7620143"/>
                <a:gd name="connsiteY131" fmla="*/ 502502 h 5609742"/>
                <a:gd name="connsiteX132" fmla="*/ 5984644 w 7620143"/>
                <a:gd name="connsiteY132" fmla="*/ 383729 h 5609742"/>
                <a:gd name="connsiteX133" fmla="*/ 5875002 w 7620143"/>
                <a:gd name="connsiteY133" fmla="*/ 328910 h 5609742"/>
                <a:gd name="connsiteX134" fmla="*/ 5774497 w 7620143"/>
                <a:gd name="connsiteY134" fmla="*/ 347183 h 5609742"/>
                <a:gd name="connsiteX135" fmla="*/ 5664854 w 7620143"/>
                <a:gd name="connsiteY135" fmla="*/ 228410 h 5609742"/>
                <a:gd name="connsiteX136" fmla="*/ 5664854 w 7620143"/>
                <a:gd name="connsiteY136" fmla="*/ 228410 h 5609742"/>
                <a:gd name="connsiteX137" fmla="*/ 5628307 w 7620143"/>
                <a:gd name="connsiteY137" fmla="*/ 100501 h 5609742"/>
                <a:gd name="connsiteX138" fmla="*/ 5436433 w 7620143"/>
                <a:gd name="connsiteY138" fmla="*/ 0 h 5609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7620143" h="5609742">
                  <a:moveTo>
                    <a:pt x="5436433" y="0"/>
                  </a:moveTo>
                  <a:lnTo>
                    <a:pt x="5372475" y="109637"/>
                  </a:lnTo>
                  <a:lnTo>
                    <a:pt x="5281106" y="146183"/>
                  </a:lnTo>
                  <a:lnTo>
                    <a:pt x="5189737" y="347183"/>
                  </a:lnTo>
                  <a:lnTo>
                    <a:pt x="5217148" y="475093"/>
                  </a:lnTo>
                  <a:lnTo>
                    <a:pt x="5317653" y="593866"/>
                  </a:lnTo>
                  <a:lnTo>
                    <a:pt x="5235422" y="612138"/>
                  </a:lnTo>
                  <a:lnTo>
                    <a:pt x="5171464" y="685229"/>
                  </a:lnTo>
                  <a:lnTo>
                    <a:pt x="5271969" y="813139"/>
                  </a:lnTo>
                  <a:lnTo>
                    <a:pt x="5153190" y="977594"/>
                  </a:lnTo>
                  <a:lnTo>
                    <a:pt x="5025274" y="986730"/>
                  </a:lnTo>
                  <a:lnTo>
                    <a:pt x="4897358" y="1050685"/>
                  </a:lnTo>
                  <a:lnTo>
                    <a:pt x="4815126" y="1014139"/>
                  </a:lnTo>
                  <a:lnTo>
                    <a:pt x="4595841" y="1123776"/>
                  </a:lnTo>
                  <a:lnTo>
                    <a:pt x="4367420" y="1032412"/>
                  </a:lnTo>
                  <a:lnTo>
                    <a:pt x="4193819" y="1160322"/>
                  </a:lnTo>
                  <a:lnTo>
                    <a:pt x="4056767" y="1196867"/>
                  </a:lnTo>
                  <a:lnTo>
                    <a:pt x="3937987" y="1169458"/>
                  </a:lnTo>
                  <a:lnTo>
                    <a:pt x="3855756" y="1242549"/>
                  </a:lnTo>
                  <a:lnTo>
                    <a:pt x="3645608" y="1251685"/>
                  </a:lnTo>
                  <a:lnTo>
                    <a:pt x="3545102" y="1224276"/>
                  </a:lnTo>
                  <a:lnTo>
                    <a:pt x="3325818" y="1370458"/>
                  </a:lnTo>
                  <a:lnTo>
                    <a:pt x="3161354" y="1352186"/>
                  </a:lnTo>
                  <a:lnTo>
                    <a:pt x="3060849" y="1434413"/>
                  </a:lnTo>
                  <a:lnTo>
                    <a:pt x="2795880" y="1306504"/>
                  </a:lnTo>
                  <a:lnTo>
                    <a:pt x="2540047" y="1206003"/>
                  </a:lnTo>
                  <a:lnTo>
                    <a:pt x="2393858" y="1151185"/>
                  </a:lnTo>
                  <a:lnTo>
                    <a:pt x="2293352" y="1279095"/>
                  </a:lnTo>
                  <a:lnTo>
                    <a:pt x="2183710" y="1251685"/>
                  </a:lnTo>
                  <a:lnTo>
                    <a:pt x="2055794" y="1279095"/>
                  </a:lnTo>
                  <a:lnTo>
                    <a:pt x="1973562" y="1443550"/>
                  </a:lnTo>
                  <a:lnTo>
                    <a:pt x="1973562" y="1662823"/>
                  </a:lnTo>
                  <a:lnTo>
                    <a:pt x="1672046" y="1617141"/>
                  </a:lnTo>
                  <a:lnTo>
                    <a:pt x="1598951" y="1498368"/>
                  </a:lnTo>
                  <a:lnTo>
                    <a:pt x="1461898" y="1470959"/>
                  </a:lnTo>
                  <a:lnTo>
                    <a:pt x="1461898" y="1470959"/>
                  </a:lnTo>
                  <a:lnTo>
                    <a:pt x="1370529" y="1525777"/>
                  </a:lnTo>
                  <a:lnTo>
                    <a:pt x="1224339" y="1461822"/>
                  </a:lnTo>
                  <a:lnTo>
                    <a:pt x="1087286" y="1443550"/>
                  </a:lnTo>
                  <a:lnTo>
                    <a:pt x="1014192" y="1544050"/>
                  </a:lnTo>
                  <a:lnTo>
                    <a:pt x="1014192" y="1690232"/>
                  </a:lnTo>
                  <a:lnTo>
                    <a:pt x="913686" y="1690232"/>
                  </a:lnTo>
                  <a:lnTo>
                    <a:pt x="785770" y="1845551"/>
                  </a:lnTo>
                  <a:lnTo>
                    <a:pt x="529938" y="1936914"/>
                  </a:lnTo>
                  <a:lnTo>
                    <a:pt x="392885" y="1909505"/>
                  </a:lnTo>
                  <a:lnTo>
                    <a:pt x="264969" y="1900369"/>
                  </a:lnTo>
                  <a:lnTo>
                    <a:pt x="82232" y="1982596"/>
                  </a:lnTo>
                  <a:lnTo>
                    <a:pt x="63958" y="2174460"/>
                  </a:lnTo>
                  <a:lnTo>
                    <a:pt x="9137" y="2329779"/>
                  </a:lnTo>
                  <a:lnTo>
                    <a:pt x="0" y="2485098"/>
                  </a:lnTo>
                  <a:lnTo>
                    <a:pt x="91369" y="2631280"/>
                  </a:lnTo>
                  <a:lnTo>
                    <a:pt x="228421" y="2667825"/>
                  </a:lnTo>
                  <a:lnTo>
                    <a:pt x="493390" y="2832280"/>
                  </a:lnTo>
                  <a:lnTo>
                    <a:pt x="566485" y="2987599"/>
                  </a:lnTo>
                  <a:lnTo>
                    <a:pt x="685265" y="3042417"/>
                  </a:lnTo>
                  <a:lnTo>
                    <a:pt x="931960" y="3188599"/>
                  </a:lnTo>
                  <a:lnTo>
                    <a:pt x="931960" y="3343918"/>
                  </a:lnTo>
                  <a:lnTo>
                    <a:pt x="1187792" y="3462691"/>
                  </a:lnTo>
                  <a:lnTo>
                    <a:pt x="1471035" y="3581464"/>
                  </a:lnTo>
                  <a:lnTo>
                    <a:pt x="1662909" y="3544918"/>
                  </a:lnTo>
                  <a:lnTo>
                    <a:pt x="1809099" y="3599737"/>
                  </a:lnTo>
                  <a:lnTo>
                    <a:pt x="1854783" y="3718510"/>
                  </a:lnTo>
                  <a:lnTo>
                    <a:pt x="2037520" y="3745919"/>
                  </a:lnTo>
                  <a:lnTo>
                    <a:pt x="2211120" y="3663691"/>
                  </a:lnTo>
                  <a:lnTo>
                    <a:pt x="2348173" y="3691101"/>
                  </a:lnTo>
                  <a:lnTo>
                    <a:pt x="2448679" y="3764192"/>
                  </a:lnTo>
                  <a:lnTo>
                    <a:pt x="2530911" y="3873828"/>
                  </a:lnTo>
                  <a:lnTo>
                    <a:pt x="2713648" y="4056556"/>
                  </a:lnTo>
                  <a:lnTo>
                    <a:pt x="2850701" y="4093102"/>
                  </a:lnTo>
                  <a:lnTo>
                    <a:pt x="3088259" y="4129647"/>
                  </a:lnTo>
                  <a:lnTo>
                    <a:pt x="3298407" y="4175329"/>
                  </a:lnTo>
                  <a:lnTo>
                    <a:pt x="3398913" y="4339784"/>
                  </a:lnTo>
                  <a:lnTo>
                    <a:pt x="3554239" y="4248420"/>
                  </a:lnTo>
                  <a:lnTo>
                    <a:pt x="3691292" y="4303238"/>
                  </a:lnTo>
                  <a:lnTo>
                    <a:pt x="3627334" y="4358057"/>
                  </a:lnTo>
                  <a:lnTo>
                    <a:pt x="3746113" y="4485966"/>
                  </a:lnTo>
                  <a:lnTo>
                    <a:pt x="3764387" y="4650421"/>
                  </a:lnTo>
                  <a:lnTo>
                    <a:pt x="3846619" y="4714376"/>
                  </a:lnTo>
                  <a:lnTo>
                    <a:pt x="3874029" y="5107240"/>
                  </a:lnTo>
                  <a:lnTo>
                    <a:pt x="3947124" y="5171195"/>
                  </a:lnTo>
                  <a:lnTo>
                    <a:pt x="4001945" y="5299105"/>
                  </a:lnTo>
                  <a:lnTo>
                    <a:pt x="4111588" y="5317377"/>
                  </a:lnTo>
                  <a:lnTo>
                    <a:pt x="4413104" y="5235150"/>
                  </a:lnTo>
                  <a:lnTo>
                    <a:pt x="4413104" y="5235150"/>
                  </a:lnTo>
                  <a:lnTo>
                    <a:pt x="4531883" y="5289968"/>
                  </a:lnTo>
                  <a:lnTo>
                    <a:pt x="4678073" y="5363059"/>
                  </a:lnTo>
                  <a:lnTo>
                    <a:pt x="4650663" y="5518378"/>
                  </a:lnTo>
                  <a:lnTo>
                    <a:pt x="4641526" y="5564060"/>
                  </a:lnTo>
                  <a:lnTo>
                    <a:pt x="4723757" y="5609742"/>
                  </a:lnTo>
                  <a:lnTo>
                    <a:pt x="5409022" y="5253423"/>
                  </a:lnTo>
                  <a:lnTo>
                    <a:pt x="5902413" y="5088968"/>
                  </a:lnTo>
                  <a:lnTo>
                    <a:pt x="6350119" y="5171195"/>
                  </a:lnTo>
                  <a:lnTo>
                    <a:pt x="6249613" y="4650421"/>
                  </a:lnTo>
                  <a:lnTo>
                    <a:pt x="6304435" y="4495103"/>
                  </a:lnTo>
                  <a:lnTo>
                    <a:pt x="6459761" y="4330648"/>
                  </a:lnTo>
                  <a:lnTo>
                    <a:pt x="6560267" y="4860558"/>
                  </a:lnTo>
                  <a:lnTo>
                    <a:pt x="6724730" y="4860558"/>
                  </a:lnTo>
                  <a:lnTo>
                    <a:pt x="6816099" y="4951922"/>
                  </a:lnTo>
                  <a:lnTo>
                    <a:pt x="6971425" y="4924513"/>
                  </a:lnTo>
                  <a:lnTo>
                    <a:pt x="7163300" y="5070695"/>
                  </a:lnTo>
                  <a:lnTo>
                    <a:pt x="7309489" y="4906240"/>
                  </a:lnTo>
                  <a:lnTo>
                    <a:pt x="7236394" y="4348920"/>
                  </a:lnTo>
                  <a:lnTo>
                    <a:pt x="7163300" y="4056556"/>
                  </a:lnTo>
                  <a:lnTo>
                    <a:pt x="6998836" y="3928647"/>
                  </a:lnTo>
                  <a:lnTo>
                    <a:pt x="6998836" y="3837283"/>
                  </a:lnTo>
                  <a:lnTo>
                    <a:pt x="6898331" y="3791601"/>
                  </a:lnTo>
                  <a:lnTo>
                    <a:pt x="6825236" y="3535782"/>
                  </a:lnTo>
                  <a:lnTo>
                    <a:pt x="6925741" y="3471827"/>
                  </a:lnTo>
                  <a:lnTo>
                    <a:pt x="6889194" y="3353054"/>
                  </a:lnTo>
                  <a:lnTo>
                    <a:pt x="7108478" y="3252554"/>
                  </a:lnTo>
                  <a:lnTo>
                    <a:pt x="7062794" y="3078963"/>
                  </a:lnTo>
                  <a:lnTo>
                    <a:pt x="7227258" y="2996735"/>
                  </a:lnTo>
                  <a:lnTo>
                    <a:pt x="7400858" y="3042417"/>
                  </a:lnTo>
                  <a:lnTo>
                    <a:pt x="7510500" y="2859689"/>
                  </a:lnTo>
                  <a:lnTo>
                    <a:pt x="7419132" y="2676962"/>
                  </a:lnTo>
                  <a:lnTo>
                    <a:pt x="7446542" y="2603871"/>
                  </a:lnTo>
                  <a:lnTo>
                    <a:pt x="7245531" y="2083097"/>
                  </a:lnTo>
                  <a:lnTo>
                    <a:pt x="7318626" y="1827278"/>
                  </a:lnTo>
                  <a:lnTo>
                    <a:pt x="7620143" y="1397868"/>
                  </a:lnTo>
                  <a:lnTo>
                    <a:pt x="7528774" y="1333913"/>
                  </a:lnTo>
                  <a:lnTo>
                    <a:pt x="7528774" y="1333913"/>
                  </a:lnTo>
                  <a:lnTo>
                    <a:pt x="7409995" y="1306504"/>
                  </a:lnTo>
                  <a:lnTo>
                    <a:pt x="7163300" y="1407004"/>
                  </a:lnTo>
                  <a:lnTo>
                    <a:pt x="6962289" y="1251685"/>
                  </a:lnTo>
                  <a:lnTo>
                    <a:pt x="6880057" y="1151185"/>
                  </a:lnTo>
                  <a:lnTo>
                    <a:pt x="6834373" y="1032412"/>
                  </a:lnTo>
                  <a:lnTo>
                    <a:pt x="6752141" y="1059821"/>
                  </a:lnTo>
                  <a:lnTo>
                    <a:pt x="6688183" y="1105503"/>
                  </a:lnTo>
                  <a:lnTo>
                    <a:pt x="6541993" y="995867"/>
                  </a:lnTo>
                  <a:lnTo>
                    <a:pt x="6432351" y="858821"/>
                  </a:lnTo>
                  <a:lnTo>
                    <a:pt x="6094287" y="639548"/>
                  </a:lnTo>
                  <a:lnTo>
                    <a:pt x="5984644" y="502502"/>
                  </a:lnTo>
                  <a:lnTo>
                    <a:pt x="5984644" y="383729"/>
                  </a:lnTo>
                  <a:lnTo>
                    <a:pt x="5875002" y="328910"/>
                  </a:lnTo>
                  <a:lnTo>
                    <a:pt x="5774497" y="347183"/>
                  </a:lnTo>
                  <a:lnTo>
                    <a:pt x="5664854" y="228410"/>
                  </a:lnTo>
                  <a:lnTo>
                    <a:pt x="5664854" y="228410"/>
                  </a:lnTo>
                  <a:lnTo>
                    <a:pt x="5628307" y="100501"/>
                  </a:lnTo>
                  <a:lnTo>
                    <a:pt x="5436433" y="0"/>
                  </a:lnTo>
                  <a:close/>
                </a:path>
              </a:pathLst>
            </a:custGeom>
            <a:solidFill>
              <a:srgbClr val="00FF00">
                <a:alpha val="30000"/>
              </a:srgbClr>
            </a:solidFill>
            <a:ln w="5715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20" name="図形グループ 19"/>
            <p:cNvGrpSpPr/>
            <p:nvPr/>
          </p:nvGrpSpPr>
          <p:grpSpPr>
            <a:xfrm>
              <a:off x="2674640" y="3643896"/>
              <a:ext cx="434078" cy="746372"/>
              <a:chOff x="6747177" y="4937870"/>
              <a:chExt cx="927005" cy="1593932"/>
            </a:xfrm>
          </p:grpSpPr>
          <p:pic>
            <p:nvPicPr>
              <p:cNvPr id="9" name="図 8" descr="icon_115480_256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69" t="20832" r="26246"/>
              <a:stretch/>
            </p:blipFill>
            <p:spPr>
              <a:xfrm>
                <a:off x="6747177" y="5382149"/>
                <a:ext cx="927005" cy="1149653"/>
              </a:xfrm>
              <a:prstGeom prst="rect">
                <a:avLst/>
              </a:prstGeom>
            </p:spPr>
          </p:pic>
          <p:sp>
            <p:nvSpPr>
              <p:cNvPr id="19" name="円/楕円 18"/>
              <p:cNvSpPr/>
              <p:nvPr/>
            </p:nvSpPr>
            <p:spPr>
              <a:xfrm>
                <a:off x="7019764" y="4937870"/>
                <a:ext cx="427000" cy="427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1" name="図形グループ 20"/>
            <p:cNvGrpSpPr/>
            <p:nvPr/>
          </p:nvGrpSpPr>
          <p:grpSpPr>
            <a:xfrm>
              <a:off x="2243362" y="3639572"/>
              <a:ext cx="360037" cy="734555"/>
              <a:chOff x="5615446" y="4928545"/>
              <a:chExt cx="768885" cy="1568696"/>
            </a:xfrm>
          </p:grpSpPr>
          <p:pic>
            <p:nvPicPr>
              <p:cNvPr id="8" name="図 7" descr="icon_115400_256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59" t="20832" r="29663"/>
              <a:stretch/>
            </p:blipFill>
            <p:spPr>
              <a:xfrm>
                <a:off x="5615446" y="5347590"/>
                <a:ext cx="768885" cy="1149651"/>
              </a:xfrm>
              <a:prstGeom prst="rect">
                <a:avLst/>
              </a:prstGeom>
            </p:spPr>
          </p:pic>
          <p:sp>
            <p:nvSpPr>
              <p:cNvPr id="23" name="円/楕円 22"/>
              <p:cNvSpPr/>
              <p:nvPr/>
            </p:nvSpPr>
            <p:spPr>
              <a:xfrm>
                <a:off x="5789900" y="4928545"/>
                <a:ext cx="427000" cy="427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29" name="図形グループ 28"/>
            <p:cNvGrpSpPr/>
            <p:nvPr/>
          </p:nvGrpSpPr>
          <p:grpSpPr>
            <a:xfrm>
              <a:off x="3198398" y="3627755"/>
              <a:ext cx="434078" cy="746372"/>
              <a:chOff x="6747177" y="4937870"/>
              <a:chExt cx="927005" cy="1593932"/>
            </a:xfrm>
          </p:grpSpPr>
          <p:pic>
            <p:nvPicPr>
              <p:cNvPr id="30" name="図 29" descr="icon_115480_256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69" t="20832" r="26246"/>
              <a:stretch/>
            </p:blipFill>
            <p:spPr>
              <a:xfrm>
                <a:off x="6747177" y="5382149"/>
                <a:ext cx="927005" cy="1149653"/>
              </a:xfrm>
              <a:prstGeom prst="rect">
                <a:avLst/>
              </a:prstGeom>
            </p:spPr>
          </p:pic>
          <p:sp>
            <p:nvSpPr>
              <p:cNvPr id="31" name="円/楕円 30"/>
              <p:cNvSpPr/>
              <p:nvPr/>
            </p:nvSpPr>
            <p:spPr>
              <a:xfrm>
                <a:off x="7019764" y="4937870"/>
                <a:ext cx="427000" cy="427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grpSp>
          <p:nvGrpSpPr>
            <p:cNvPr id="32" name="図形グループ 31"/>
            <p:cNvGrpSpPr/>
            <p:nvPr/>
          </p:nvGrpSpPr>
          <p:grpSpPr>
            <a:xfrm>
              <a:off x="1768697" y="3627755"/>
              <a:ext cx="360037" cy="734555"/>
              <a:chOff x="5615446" y="4928545"/>
              <a:chExt cx="768885" cy="1568696"/>
            </a:xfrm>
          </p:grpSpPr>
          <p:pic>
            <p:nvPicPr>
              <p:cNvPr id="33" name="図 32" descr="icon_115400_256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459" t="20832" r="29663"/>
              <a:stretch/>
            </p:blipFill>
            <p:spPr>
              <a:xfrm>
                <a:off x="5615446" y="5347590"/>
                <a:ext cx="768885" cy="1149651"/>
              </a:xfrm>
              <a:prstGeom prst="rect">
                <a:avLst/>
              </a:prstGeom>
            </p:spPr>
          </p:pic>
          <p:sp>
            <p:nvSpPr>
              <p:cNvPr id="34" name="円/楕円 33"/>
              <p:cNvSpPr/>
              <p:nvPr/>
            </p:nvSpPr>
            <p:spPr>
              <a:xfrm>
                <a:off x="5789900" y="4928545"/>
                <a:ext cx="427000" cy="427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49" name="テキスト ボックス 48"/>
            <p:cNvSpPr txBox="1"/>
            <p:nvPr/>
          </p:nvSpPr>
          <p:spPr>
            <a:xfrm>
              <a:off x="1465715" y="3068438"/>
              <a:ext cx="24178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000" dirty="0" smtClean="0"/>
                <a:t>地域に暮らす子供達</a:t>
              </a:r>
              <a:endParaRPr kumimoji="1" lang="en-US" altLang="ja-JP" sz="2000" dirty="0" smtClean="0"/>
            </a:p>
          </p:txBody>
        </p:sp>
      </p:grpSp>
      <p:sp>
        <p:nvSpPr>
          <p:cNvPr id="71" name="テキスト ボックス 70"/>
          <p:cNvSpPr txBox="1"/>
          <p:nvPr/>
        </p:nvSpPr>
        <p:spPr>
          <a:xfrm>
            <a:off x="8613007" y="174903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dirty="0" smtClean="0"/>
              <a:t>都市部への就職</a:t>
            </a:r>
            <a:endParaRPr kumimoji="1" lang="en-US" altLang="ja-JP" sz="2000" dirty="0" smtClean="0"/>
          </a:p>
        </p:txBody>
      </p:sp>
      <p:grpSp>
        <p:nvGrpSpPr>
          <p:cNvPr id="6" name="図形グループ 5"/>
          <p:cNvGrpSpPr/>
          <p:nvPr/>
        </p:nvGrpSpPr>
        <p:grpSpPr>
          <a:xfrm>
            <a:off x="4249114" y="2487241"/>
            <a:ext cx="3492506" cy="2179065"/>
            <a:chOff x="7843234" y="2585634"/>
            <a:chExt cx="3492506" cy="2179065"/>
          </a:xfrm>
        </p:grpSpPr>
        <p:sp>
          <p:nvSpPr>
            <p:cNvPr id="56" name="円/楕円 55"/>
            <p:cNvSpPr/>
            <p:nvPr/>
          </p:nvSpPr>
          <p:spPr>
            <a:xfrm>
              <a:off x="7843234" y="3588998"/>
              <a:ext cx="3492506" cy="117570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46000"/>
              </a:scheme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53" name="図 52">
              <a:extLst>
                <a:ext uri="{FF2B5EF4-FFF2-40B4-BE49-F238E27FC236}">
                  <a16:creationId xmlns="" xmlns:a16="http://schemas.microsoft.com/office/drawing/2014/main" id="{FD617637-8981-4549-8065-2451247C84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746" t="18730" r="11247" b="20264"/>
            <a:stretch/>
          </p:blipFill>
          <p:spPr>
            <a:xfrm>
              <a:off x="9074834" y="3017192"/>
              <a:ext cx="1127190" cy="938648"/>
            </a:xfrm>
            <a:prstGeom prst="rect">
              <a:avLst/>
            </a:prstGeom>
            <a:solidFill>
              <a:srgbClr val="FFFFFF"/>
            </a:solidFill>
            <a:ln w="38100" cmpd="sng">
              <a:noFill/>
            </a:ln>
          </p:spPr>
        </p:pic>
        <p:sp>
          <p:nvSpPr>
            <p:cNvPr id="55" name="テキスト ボックス 54"/>
            <p:cNvSpPr txBox="1"/>
            <p:nvPr/>
          </p:nvSpPr>
          <p:spPr>
            <a:xfrm>
              <a:off x="8304606" y="2585634"/>
              <a:ext cx="26943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000" dirty="0" smtClean="0"/>
                <a:t>高校や大学などへ進学</a:t>
              </a:r>
              <a:endParaRPr kumimoji="1" lang="en-US" altLang="ja-JP" sz="2000" dirty="0" smtClean="0"/>
            </a:p>
          </p:txBody>
        </p:sp>
      </p:grpSp>
      <p:pic>
        <p:nvPicPr>
          <p:cNvPr id="24" name="図 23" descr="icon_124990_2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378" y="3935134"/>
            <a:ext cx="625676" cy="625676"/>
          </a:xfrm>
          <a:prstGeom prst="rect">
            <a:avLst/>
          </a:prstGeom>
        </p:spPr>
      </p:pic>
      <p:pic>
        <p:nvPicPr>
          <p:cNvPr id="25" name="図 24" descr="icon_124720_25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507" y="3945437"/>
            <a:ext cx="625676" cy="625676"/>
          </a:xfrm>
          <a:prstGeom prst="rect">
            <a:avLst/>
          </a:prstGeom>
        </p:spPr>
      </p:pic>
      <p:pic>
        <p:nvPicPr>
          <p:cNvPr id="79" name="図 78" descr="icon_124990_2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240" y="3762319"/>
            <a:ext cx="625676" cy="625676"/>
          </a:xfrm>
          <a:prstGeom prst="rect">
            <a:avLst/>
          </a:prstGeom>
        </p:spPr>
      </p:pic>
      <p:pic>
        <p:nvPicPr>
          <p:cNvPr id="80" name="図 79" descr="icon_124720_25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039" y="3779044"/>
            <a:ext cx="625676" cy="625676"/>
          </a:xfrm>
          <a:prstGeom prst="rect">
            <a:avLst/>
          </a:prstGeom>
        </p:spPr>
      </p:pic>
      <p:grpSp>
        <p:nvGrpSpPr>
          <p:cNvPr id="37" name="図形グループ 36"/>
          <p:cNvGrpSpPr/>
          <p:nvPr/>
        </p:nvGrpSpPr>
        <p:grpSpPr>
          <a:xfrm>
            <a:off x="7909843" y="2153401"/>
            <a:ext cx="3492506" cy="1690430"/>
            <a:chOff x="7497597" y="2723587"/>
            <a:chExt cx="3492506" cy="1690430"/>
          </a:xfrm>
        </p:grpSpPr>
        <p:sp>
          <p:nvSpPr>
            <p:cNvPr id="83" name="円/楕円 82"/>
            <p:cNvSpPr/>
            <p:nvPr/>
          </p:nvSpPr>
          <p:spPr>
            <a:xfrm>
              <a:off x="7497597" y="3228740"/>
              <a:ext cx="3492506" cy="1175701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46000"/>
              </a:schemeClr>
            </a:solidFill>
            <a:ln w="38100" cmpd="sng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5" name="図 34" descr="icon_126720_256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5903" y="2731472"/>
              <a:ext cx="857781" cy="857781"/>
            </a:xfrm>
            <a:prstGeom prst="rect">
              <a:avLst/>
            </a:prstGeom>
          </p:spPr>
        </p:pic>
        <p:pic>
          <p:nvPicPr>
            <p:cNvPr id="81" name="図 80" descr="icon_126720_256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6423" y="2725654"/>
              <a:ext cx="857781" cy="857781"/>
            </a:xfrm>
            <a:prstGeom prst="rect">
              <a:avLst/>
            </a:prstGeom>
          </p:spPr>
        </p:pic>
        <p:pic>
          <p:nvPicPr>
            <p:cNvPr id="75" name="図 74" descr="icon_113230_256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5968" y="3460094"/>
              <a:ext cx="793144" cy="793144"/>
            </a:xfrm>
            <a:prstGeom prst="rect">
              <a:avLst/>
            </a:prstGeom>
          </p:spPr>
        </p:pic>
        <p:pic>
          <p:nvPicPr>
            <p:cNvPr id="77" name="図 76" descr="icon_113240_256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6895" y="3556477"/>
              <a:ext cx="696761" cy="696761"/>
            </a:xfrm>
            <a:prstGeom prst="rect">
              <a:avLst/>
            </a:prstGeom>
          </p:spPr>
        </p:pic>
        <p:pic>
          <p:nvPicPr>
            <p:cNvPr id="84" name="図 83" descr="icon_113240_256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9100" y="3717256"/>
              <a:ext cx="696761" cy="696761"/>
            </a:xfrm>
            <a:prstGeom prst="rect">
              <a:avLst/>
            </a:prstGeom>
          </p:spPr>
        </p:pic>
        <p:pic>
          <p:nvPicPr>
            <p:cNvPr id="85" name="図 84" descr="icon_126720_256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8126" y="2723587"/>
              <a:ext cx="857781" cy="857781"/>
            </a:xfrm>
            <a:prstGeom prst="rect">
              <a:avLst/>
            </a:prstGeom>
          </p:spPr>
        </p:pic>
        <p:pic>
          <p:nvPicPr>
            <p:cNvPr id="86" name="図 85" descr="icon_113230_256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7632" y="3610871"/>
              <a:ext cx="793144" cy="793144"/>
            </a:xfrm>
            <a:prstGeom prst="rect">
              <a:avLst/>
            </a:prstGeom>
          </p:spPr>
        </p:pic>
      </p:grpSp>
      <p:sp>
        <p:nvSpPr>
          <p:cNvPr id="40" name="環状矢印 39"/>
          <p:cNvSpPr/>
          <p:nvPr/>
        </p:nvSpPr>
        <p:spPr>
          <a:xfrm flipV="1">
            <a:off x="3613185" y="4016239"/>
            <a:ext cx="1543731" cy="1543731"/>
          </a:xfrm>
          <a:prstGeom prst="circularArrow">
            <a:avLst>
              <a:gd name="adj1" fmla="val 8832"/>
              <a:gd name="adj2" fmla="val 1142319"/>
              <a:gd name="adj3" fmla="val 20330954"/>
              <a:gd name="adj4" fmla="val 13605578"/>
              <a:gd name="adj5" fmla="val 1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0" name="環状矢印 89"/>
          <p:cNvSpPr/>
          <p:nvPr/>
        </p:nvSpPr>
        <p:spPr>
          <a:xfrm flipV="1">
            <a:off x="7367275" y="3244374"/>
            <a:ext cx="1543731" cy="1543731"/>
          </a:xfrm>
          <a:prstGeom prst="circularArrow">
            <a:avLst>
              <a:gd name="adj1" fmla="val 8832"/>
              <a:gd name="adj2" fmla="val 1142319"/>
              <a:gd name="adj3" fmla="val 20330954"/>
              <a:gd name="adj4" fmla="val 13605578"/>
              <a:gd name="adj5" fmla="val 1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4034747" y="5435262"/>
            <a:ext cx="3441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①</a:t>
            </a:r>
            <a:r>
              <a:rPr kumimoji="1" lang="ja-JP" altLang="en-US" sz="2000" dirty="0" smtClean="0"/>
              <a:t>多様な人との出会い・</a:t>
            </a:r>
            <a:endParaRPr kumimoji="1" lang="en-US" altLang="ja-JP" sz="2000" dirty="0" smtClean="0"/>
          </a:p>
          <a:p>
            <a:r>
              <a:rPr kumimoji="1" lang="ja-JP" altLang="ja-JP" sz="2000" dirty="0"/>
              <a:t>　</a:t>
            </a:r>
            <a:r>
              <a:rPr kumimoji="1" lang="ja-JP" altLang="en-US" sz="2000" dirty="0" smtClean="0"/>
              <a:t>多様な文化との接点が希薄</a:t>
            </a:r>
            <a:endParaRPr kumimoji="1" lang="en-US" altLang="ja-JP" sz="2000" dirty="0" smtClean="0"/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7969889" y="4753521"/>
            <a:ext cx="2880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②</a:t>
            </a:r>
            <a:r>
              <a:rPr kumimoji="1" lang="ja-JP" altLang="en-US" sz="2000" dirty="0" smtClean="0"/>
              <a:t>単一的な教育を受け、</a:t>
            </a:r>
            <a:endParaRPr kumimoji="1" lang="en-US" altLang="ja-JP" sz="2000" dirty="0" smtClean="0"/>
          </a:p>
          <a:p>
            <a:r>
              <a:rPr kumimoji="1" lang="ja-JP" altLang="ja-JP" sz="2000" dirty="0"/>
              <a:t>　</a:t>
            </a:r>
            <a:r>
              <a:rPr kumimoji="1" lang="ja-JP" altLang="en-US" sz="2000" dirty="0" smtClean="0"/>
              <a:t>選択肢の少ない進路へ</a:t>
            </a:r>
            <a:endParaRPr kumimoji="1" lang="en-US" altLang="ja-JP" sz="2000" dirty="0" smtClean="0"/>
          </a:p>
        </p:txBody>
      </p:sp>
      <p:sp>
        <p:nvSpPr>
          <p:cNvPr id="94" name="フリーフォーム 93"/>
          <p:cNvSpPr/>
          <p:nvPr/>
        </p:nvSpPr>
        <p:spPr>
          <a:xfrm>
            <a:off x="3413239" y="1726355"/>
            <a:ext cx="4625941" cy="2131092"/>
          </a:xfrm>
          <a:custGeom>
            <a:avLst/>
            <a:gdLst>
              <a:gd name="connsiteX0" fmla="*/ 4807633 w 4807633"/>
              <a:gd name="connsiteY0" fmla="*/ 228025 h 1645553"/>
              <a:gd name="connsiteX1" fmla="*/ 1950266 w 4807633"/>
              <a:gd name="connsiteY1" fmla="*/ 114623 h 1645553"/>
              <a:gd name="connsiteX2" fmla="*/ 0 w 4807633"/>
              <a:gd name="connsiteY2" fmla="*/ 1645553 h 1645553"/>
              <a:gd name="connsiteX0" fmla="*/ 4807633 w 4807633"/>
              <a:gd name="connsiteY0" fmla="*/ 363566 h 1781094"/>
              <a:gd name="connsiteX1" fmla="*/ 1508054 w 4807633"/>
              <a:gd name="connsiteY1" fmla="*/ 80060 h 1781094"/>
              <a:gd name="connsiteX2" fmla="*/ 0 w 4807633"/>
              <a:gd name="connsiteY2" fmla="*/ 1781094 h 1781094"/>
              <a:gd name="connsiteX0" fmla="*/ 4807633 w 4807633"/>
              <a:gd name="connsiteY0" fmla="*/ 440881 h 1858409"/>
              <a:gd name="connsiteX1" fmla="*/ 1508054 w 4807633"/>
              <a:gd name="connsiteY1" fmla="*/ 157375 h 1858409"/>
              <a:gd name="connsiteX2" fmla="*/ 0 w 4807633"/>
              <a:gd name="connsiteY2" fmla="*/ 1858409 h 1858409"/>
              <a:gd name="connsiteX0" fmla="*/ 4807633 w 4807633"/>
              <a:gd name="connsiteY0" fmla="*/ 604578 h 2022106"/>
              <a:gd name="connsiteX1" fmla="*/ 1508054 w 4807633"/>
              <a:gd name="connsiteY1" fmla="*/ 321072 h 2022106"/>
              <a:gd name="connsiteX2" fmla="*/ 0 w 4807633"/>
              <a:gd name="connsiteY2" fmla="*/ 2022106 h 2022106"/>
              <a:gd name="connsiteX0" fmla="*/ 4807633 w 4807633"/>
              <a:gd name="connsiteY0" fmla="*/ 669872 h 2087400"/>
              <a:gd name="connsiteX1" fmla="*/ 1508054 w 4807633"/>
              <a:gd name="connsiteY1" fmla="*/ 386366 h 2087400"/>
              <a:gd name="connsiteX2" fmla="*/ 0 w 4807633"/>
              <a:gd name="connsiteY2" fmla="*/ 2087400 h 2087400"/>
              <a:gd name="connsiteX0" fmla="*/ 4835697 w 4835697"/>
              <a:gd name="connsiteY0" fmla="*/ 576314 h 1993842"/>
              <a:gd name="connsiteX1" fmla="*/ 1184616 w 4835697"/>
              <a:gd name="connsiteY1" fmla="*/ 428891 h 1993842"/>
              <a:gd name="connsiteX2" fmla="*/ 28064 w 4835697"/>
              <a:gd name="connsiteY2" fmla="*/ 1993842 h 1993842"/>
              <a:gd name="connsiteX0" fmla="*/ 4810710 w 4810710"/>
              <a:gd name="connsiteY0" fmla="*/ 614382 h 2031910"/>
              <a:gd name="connsiteX1" fmla="*/ 1341049 w 4810710"/>
              <a:gd name="connsiteY1" fmla="*/ 410258 h 2031910"/>
              <a:gd name="connsiteX2" fmla="*/ 3077 w 4810710"/>
              <a:gd name="connsiteY2" fmla="*/ 2031910 h 2031910"/>
              <a:gd name="connsiteX0" fmla="*/ 4807633 w 4807633"/>
              <a:gd name="connsiteY0" fmla="*/ 654289 h 2071817"/>
              <a:gd name="connsiteX1" fmla="*/ 1337972 w 4807633"/>
              <a:gd name="connsiteY1" fmla="*/ 450165 h 2071817"/>
              <a:gd name="connsiteX2" fmla="*/ 0 w 4807633"/>
              <a:gd name="connsiteY2" fmla="*/ 2071817 h 2071817"/>
              <a:gd name="connsiteX0" fmla="*/ 4807633 w 4807633"/>
              <a:gd name="connsiteY0" fmla="*/ 664278 h 2081806"/>
              <a:gd name="connsiteX1" fmla="*/ 1337972 w 4807633"/>
              <a:gd name="connsiteY1" fmla="*/ 460154 h 2081806"/>
              <a:gd name="connsiteX2" fmla="*/ 0 w 4807633"/>
              <a:gd name="connsiteY2" fmla="*/ 2081806 h 2081806"/>
              <a:gd name="connsiteX0" fmla="*/ 4807633 w 4807633"/>
              <a:gd name="connsiteY0" fmla="*/ 717495 h 2135023"/>
              <a:gd name="connsiteX1" fmla="*/ 1337972 w 4807633"/>
              <a:gd name="connsiteY1" fmla="*/ 513371 h 2135023"/>
              <a:gd name="connsiteX2" fmla="*/ 0 w 4807633"/>
              <a:gd name="connsiteY2" fmla="*/ 2135023 h 2135023"/>
              <a:gd name="connsiteX0" fmla="*/ 4807633 w 4807633"/>
              <a:gd name="connsiteY0" fmla="*/ 799317 h 2216845"/>
              <a:gd name="connsiteX1" fmla="*/ 1337972 w 4807633"/>
              <a:gd name="connsiteY1" fmla="*/ 595193 h 2216845"/>
              <a:gd name="connsiteX2" fmla="*/ 0 w 4807633"/>
              <a:gd name="connsiteY2" fmla="*/ 2216845 h 2216845"/>
              <a:gd name="connsiteX0" fmla="*/ 4807633 w 4807633"/>
              <a:gd name="connsiteY0" fmla="*/ 767277 h 2184805"/>
              <a:gd name="connsiteX1" fmla="*/ 1217162 w 4807633"/>
              <a:gd name="connsiteY1" fmla="*/ 619854 h 2184805"/>
              <a:gd name="connsiteX2" fmla="*/ 0 w 4807633"/>
              <a:gd name="connsiteY2" fmla="*/ 2184805 h 218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07633" h="2184805">
                <a:moveTo>
                  <a:pt x="4807633" y="767277"/>
                </a:moveTo>
                <a:cubicBezTo>
                  <a:pt x="3487729" y="-167347"/>
                  <a:pt x="2301903" y="-285474"/>
                  <a:pt x="1217162" y="619854"/>
                </a:cubicBezTo>
                <a:cubicBezTo>
                  <a:pt x="132421" y="1525182"/>
                  <a:pt x="0" y="2184805"/>
                  <a:pt x="0" y="2184805"/>
                </a:cubicBezTo>
              </a:path>
            </a:pathLst>
          </a:custGeom>
          <a:ln w="127000" cmpd="sng">
            <a:solidFill>
              <a:srgbClr val="A6A6A6"/>
            </a:solidFill>
            <a:prstDash val="dot"/>
            <a:headEnd type="none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乗算記号 94"/>
          <p:cNvSpPr/>
          <p:nvPr/>
        </p:nvSpPr>
        <p:spPr>
          <a:xfrm rot="20311090">
            <a:off x="3456767" y="2341538"/>
            <a:ext cx="1158165" cy="1154519"/>
          </a:xfrm>
          <a:prstGeom prst="mathMultiply">
            <a:avLst>
              <a:gd name="adj1" fmla="val 6821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843871" y="1027338"/>
            <a:ext cx="333456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③</a:t>
            </a:r>
            <a:r>
              <a:rPr kumimoji="1" lang="ja-JP" altLang="en-US" sz="2000" dirty="0" smtClean="0"/>
              <a:t>地域に戻らない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・地元に知り合いがいない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・関わりしろがない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・新しいことが起こる場がない</a:t>
            </a:r>
            <a:endParaRPr kumimoji="1" lang="en-US" altLang="ja-JP" sz="2000" dirty="0" smtClean="0"/>
          </a:p>
          <a:p>
            <a:r>
              <a:rPr kumimoji="1" lang="en-US" altLang="ja-JP" sz="2000" dirty="0" smtClean="0">
                <a:solidFill>
                  <a:srgbClr val="FF0000"/>
                </a:solidFill>
              </a:rPr>
              <a:t>→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“帰っても居場所</a:t>
            </a:r>
            <a:r>
              <a:rPr kumimoji="1" lang="ja-JP" altLang="en-US" sz="2000" dirty="0">
                <a:solidFill>
                  <a:srgbClr val="FF0000"/>
                </a:solidFill>
              </a:rPr>
              <a:t>が</a:t>
            </a:r>
            <a:r>
              <a:rPr kumimoji="1" lang="ja-JP" altLang="en-US" sz="2000" dirty="0" smtClean="0">
                <a:solidFill>
                  <a:srgbClr val="FF0000"/>
                </a:solidFill>
              </a:rPr>
              <a:t>ない”</a:t>
            </a:r>
            <a:endParaRPr kumimoji="1" lang="en-US" altLang="ja-JP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75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円/楕円 55"/>
          <p:cNvSpPr/>
          <p:nvPr/>
        </p:nvSpPr>
        <p:spPr>
          <a:xfrm>
            <a:off x="7843234" y="3588998"/>
            <a:ext cx="3492506" cy="1175701"/>
          </a:xfrm>
          <a:prstGeom prst="ellipse">
            <a:avLst/>
          </a:prstGeom>
          <a:solidFill>
            <a:schemeClr val="accent4">
              <a:lumMod val="60000"/>
              <a:lumOff val="40000"/>
              <a:alpha val="46000"/>
            </a:scheme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環状矢印 43"/>
          <p:cNvSpPr/>
          <p:nvPr/>
        </p:nvSpPr>
        <p:spPr>
          <a:xfrm rot="14879571" flipH="1">
            <a:off x="3659180" y="2935640"/>
            <a:ext cx="2551664" cy="2585934"/>
          </a:xfrm>
          <a:prstGeom prst="circularArrow">
            <a:avLst>
              <a:gd name="adj1" fmla="val 8534"/>
              <a:gd name="adj2" fmla="val 944041"/>
              <a:gd name="adj3" fmla="val 19606360"/>
              <a:gd name="adj4" fmla="val 17547268"/>
              <a:gd name="adj5" fmla="val 8885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59" name="図形グループ 58"/>
          <p:cNvGrpSpPr/>
          <p:nvPr/>
        </p:nvGrpSpPr>
        <p:grpSpPr>
          <a:xfrm>
            <a:off x="4967215" y="1117158"/>
            <a:ext cx="2160397" cy="2125309"/>
            <a:chOff x="9068379" y="2229479"/>
            <a:chExt cx="2485678" cy="2445306"/>
          </a:xfrm>
        </p:grpSpPr>
        <p:pic>
          <p:nvPicPr>
            <p:cNvPr id="46" name="図 45" descr="地球モノクロ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43" t="7880" r="18379" b="8200"/>
            <a:stretch/>
          </p:blipFill>
          <p:spPr>
            <a:xfrm>
              <a:off x="9068379" y="2229479"/>
              <a:ext cx="2485678" cy="2445306"/>
            </a:xfrm>
            <a:prstGeom prst="rect">
              <a:avLst/>
            </a:prstGeom>
          </p:spPr>
        </p:pic>
        <p:sp>
          <p:nvSpPr>
            <p:cNvPr id="50" name="円/楕円 49"/>
            <p:cNvSpPr/>
            <p:nvPr/>
          </p:nvSpPr>
          <p:spPr>
            <a:xfrm>
              <a:off x="9106422" y="2238093"/>
              <a:ext cx="2436692" cy="243669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atMod val="103000"/>
                    <a:lumMod val="102000"/>
                    <a:tint val="94000"/>
                    <a:alpha val="13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  <a:alpha val="13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  <a:alpha val="13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6" name="フリーフォーム 25"/>
          <p:cNvSpPr/>
          <p:nvPr/>
        </p:nvSpPr>
        <p:spPr>
          <a:xfrm>
            <a:off x="1311582" y="3053049"/>
            <a:ext cx="2526934" cy="1860260"/>
          </a:xfrm>
          <a:custGeom>
            <a:avLst/>
            <a:gdLst>
              <a:gd name="connsiteX0" fmla="*/ 5436433 w 7620143"/>
              <a:gd name="connsiteY0" fmla="*/ 0 h 5609742"/>
              <a:gd name="connsiteX1" fmla="*/ 5372475 w 7620143"/>
              <a:gd name="connsiteY1" fmla="*/ 109637 h 5609742"/>
              <a:gd name="connsiteX2" fmla="*/ 5281106 w 7620143"/>
              <a:gd name="connsiteY2" fmla="*/ 146183 h 5609742"/>
              <a:gd name="connsiteX3" fmla="*/ 5189737 w 7620143"/>
              <a:gd name="connsiteY3" fmla="*/ 347183 h 5609742"/>
              <a:gd name="connsiteX4" fmla="*/ 5217148 w 7620143"/>
              <a:gd name="connsiteY4" fmla="*/ 475093 h 5609742"/>
              <a:gd name="connsiteX5" fmla="*/ 5317653 w 7620143"/>
              <a:gd name="connsiteY5" fmla="*/ 593866 h 5609742"/>
              <a:gd name="connsiteX6" fmla="*/ 5235422 w 7620143"/>
              <a:gd name="connsiteY6" fmla="*/ 612138 h 5609742"/>
              <a:gd name="connsiteX7" fmla="*/ 5171464 w 7620143"/>
              <a:gd name="connsiteY7" fmla="*/ 685229 h 5609742"/>
              <a:gd name="connsiteX8" fmla="*/ 5271969 w 7620143"/>
              <a:gd name="connsiteY8" fmla="*/ 813139 h 5609742"/>
              <a:gd name="connsiteX9" fmla="*/ 5153190 w 7620143"/>
              <a:gd name="connsiteY9" fmla="*/ 977594 h 5609742"/>
              <a:gd name="connsiteX10" fmla="*/ 5025274 w 7620143"/>
              <a:gd name="connsiteY10" fmla="*/ 986730 h 5609742"/>
              <a:gd name="connsiteX11" fmla="*/ 4897358 w 7620143"/>
              <a:gd name="connsiteY11" fmla="*/ 1050685 h 5609742"/>
              <a:gd name="connsiteX12" fmla="*/ 4815126 w 7620143"/>
              <a:gd name="connsiteY12" fmla="*/ 1014139 h 5609742"/>
              <a:gd name="connsiteX13" fmla="*/ 4595841 w 7620143"/>
              <a:gd name="connsiteY13" fmla="*/ 1123776 h 5609742"/>
              <a:gd name="connsiteX14" fmla="*/ 4367420 w 7620143"/>
              <a:gd name="connsiteY14" fmla="*/ 1032412 h 5609742"/>
              <a:gd name="connsiteX15" fmla="*/ 4193819 w 7620143"/>
              <a:gd name="connsiteY15" fmla="*/ 1160322 h 5609742"/>
              <a:gd name="connsiteX16" fmla="*/ 4056767 w 7620143"/>
              <a:gd name="connsiteY16" fmla="*/ 1196867 h 5609742"/>
              <a:gd name="connsiteX17" fmla="*/ 3937987 w 7620143"/>
              <a:gd name="connsiteY17" fmla="*/ 1169458 h 5609742"/>
              <a:gd name="connsiteX18" fmla="*/ 3855756 w 7620143"/>
              <a:gd name="connsiteY18" fmla="*/ 1242549 h 5609742"/>
              <a:gd name="connsiteX19" fmla="*/ 3645608 w 7620143"/>
              <a:gd name="connsiteY19" fmla="*/ 1251685 h 5609742"/>
              <a:gd name="connsiteX20" fmla="*/ 3545102 w 7620143"/>
              <a:gd name="connsiteY20" fmla="*/ 1224276 h 5609742"/>
              <a:gd name="connsiteX21" fmla="*/ 3325818 w 7620143"/>
              <a:gd name="connsiteY21" fmla="*/ 1370458 h 5609742"/>
              <a:gd name="connsiteX22" fmla="*/ 3161354 w 7620143"/>
              <a:gd name="connsiteY22" fmla="*/ 1352186 h 5609742"/>
              <a:gd name="connsiteX23" fmla="*/ 3060849 w 7620143"/>
              <a:gd name="connsiteY23" fmla="*/ 1434413 h 5609742"/>
              <a:gd name="connsiteX24" fmla="*/ 2795880 w 7620143"/>
              <a:gd name="connsiteY24" fmla="*/ 1306504 h 5609742"/>
              <a:gd name="connsiteX25" fmla="*/ 2540047 w 7620143"/>
              <a:gd name="connsiteY25" fmla="*/ 1206003 h 5609742"/>
              <a:gd name="connsiteX26" fmla="*/ 2393858 w 7620143"/>
              <a:gd name="connsiteY26" fmla="*/ 1151185 h 5609742"/>
              <a:gd name="connsiteX27" fmla="*/ 2293352 w 7620143"/>
              <a:gd name="connsiteY27" fmla="*/ 1279095 h 5609742"/>
              <a:gd name="connsiteX28" fmla="*/ 2183710 w 7620143"/>
              <a:gd name="connsiteY28" fmla="*/ 1251685 h 5609742"/>
              <a:gd name="connsiteX29" fmla="*/ 2055794 w 7620143"/>
              <a:gd name="connsiteY29" fmla="*/ 1279095 h 5609742"/>
              <a:gd name="connsiteX30" fmla="*/ 1973562 w 7620143"/>
              <a:gd name="connsiteY30" fmla="*/ 1443550 h 5609742"/>
              <a:gd name="connsiteX31" fmla="*/ 1973562 w 7620143"/>
              <a:gd name="connsiteY31" fmla="*/ 1662823 h 5609742"/>
              <a:gd name="connsiteX32" fmla="*/ 1672046 w 7620143"/>
              <a:gd name="connsiteY32" fmla="*/ 1617141 h 5609742"/>
              <a:gd name="connsiteX33" fmla="*/ 1598951 w 7620143"/>
              <a:gd name="connsiteY33" fmla="*/ 1498368 h 5609742"/>
              <a:gd name="connsiteX34" fmla="*/ 1461898 w 7620143"/>
              <a:gd name="connsiteY34" fmla="*/ 1470959 h 5609742"/>
              <a:gd name="connsiteX35" fmla="*/ 1461898 w 7620143"/>
              <a:gd name="connsiteY35" fmla="*/ 1470959 h 5609742"/>
              <a:gd name="connsiteX36" fmla="*/ 1370529 w 7620143"/>
              <a:gd name="connsiteY36" fmla="*/ 1525777 h 5609742"/>
              <a:gd name="connsiteX37" fmla="*/ 1224339 w 7620143"/>
              <a:gd name="connsiteY37" fmla="*/ 1461822 h 5609742"/>
              <a:gd name="connsiteX38" fmla="*/ 1087286 w 7620143"/>
              <a:gd name="connsiteY38" fmla="*/ 1443550 h 5609742"/>
              <a:gd name="connsiteX39" fmla="*/ 1014192 w 7620143"/>
              <a:gd name="connsiteY39" fmla="*/ 1544050 h 5609742"/>
              <a:gd name="connsiteX40" fmla="*/ 1014192 w 7620143"/>
              <a:gd name="connsiteY40" fmla="*/ 1690232 h 5609742"/>
              <a:gd name="connsiteX41" fmla="*/ 913686 w 7620143"/>
              <a:gd name="connsiteY41" fmla="*/ 1690232 h 5609742"/>
              <a:gd name="connsiteX42" fmla="*/ 785770 w 7620143"/>
              <a:gd name="connsiteY42" fmla="*/ 1845551 h 5609742"/>
              <a:gd name="connsiteX43" fmla="*/ 529938 w 7620143"/>
              <a:gd name="connsiteY43" fmla="*/ 1936914 h 5609742"/>
              <a:gd name="connsiteX44" fmla="*/ 392885 w 7620143"/>
              <a:gd name="connsiteY44" fmla="*/ 1909505 h 5609742"/>
              <a:gd name="connsiteX45" fmla="*/ 264969 w 7620143"/>
              <a:gd name="connsiteY45" fmla="*/ 1900369 h 5609742"/>
              <a:gd name="connsiteX46" fmla="*/ 82232 w 7620143"/>
              <a:gd name="connsiteY46" fmla="*/ 1982596 h 5609742"/>
              <a:gd name="connsiteX47" fmla="*/ 63958 w 7620143"/>
              <a:gd name="connsiteY47" fmla="*/ 2174460 h 5609742"/>
              <a:gd name="connsiteX48" fmla="*/ 9137 w 7620143"/>
              <a:gd name="connsiteY48" fmla="*/ 2329779 h 5609742"/>
              <a:gd name="connsiteX49" fmla="*/ 0 w 7620143"/>
              <a:gd name="connsiteY49" fmla="*/ 2485098 h 5609742"/>
              <a:gd name="connsiteX50" fmla="*/ 91369 w 7620143"/>
              <a:gd name="connsiteY50" fmla="*/ 2631280 h 5609742"/>
              <a:gd name="connsiteX51" fmla="*/ 228421 w 7620143"/>
              <a:gd name="connsiteY51" fmla="*/ 2667825 h 5609742"/>
              <a:gd name="connsiteX52" fmla="*/ 493390 w 7620143"/>
              <a:gd name="connsiteY52" fmla="*/ 2832280 h 5609742"/>
              <a:gd name="connsiteX53" fmla="*/ 566485 w 7620143"/>
              <a:gd name="connsiteY53" fmla="*/ 2987599 h 5609742"/>
              <a:gd name="connsiteX54" fmla="*/ 685265 w 7620143"/>
              <a:gd name="connsiteY54" fmla="*/ 3042417 h 5609742"/>
              <a:gd name="connsiteX55" fmla="*/ 931960 w 7620143"/>
              <a:gd name="connsiteY55" fmla="*/ 3188599 h 5609742"/>
              <a:gd name="connsiteX56" fmla="*/ 931960 w 7620143"/>
              <a:gd name="connsiteY56" fmla="*/ 3343918 h 5609742"/>
              <a:gd name="connsiteX57" fmla="*/ 1187792 w 7620143"/>
              <a:gd name="connsiteY57" fmla="*/ 3462691 h 5609742"/>
              <a:gd name="connsiteX58" fmla="*/ 1471035 w 7620143"/>
              <a:gd name="connsiteY58" fmla="*/ 3581464 h 5609742"/>
              <a:gd name="connsiteX59" fmla="*/ 1662909 w 7620143"/>
              <a:gd name="connsiteY59" fmla="*/ 3544918 h 5609742"/>
              <a:gd name="connsiteX60" fmla="*/ 1809099 w 7620143"/>
              <a:gd name="connsiteY60" fmla="*/ 3599737 h 5609742"/>
              <a:gd name="connsiteX61" fmla="*/ 1854783 w 7620143"/>
              <a:gd name="connsiteY61" fmla="*/ 3718510 h 5609742"/>
              <a:gd name="connsiteX62" fmla="*/ 2037520 w 7620143"/>
              <a:gd name="connsiteY62" fmla="*/ 3745919 h 5609742"/>
              <a:gd name="connsiteX63" fmla="*/ 2211120 w 7620143"/>
              <a:gd name="connsiteY63" fmla="*/ 3663691 h 5609742"/>
              <a:gd name="connsiteX64" fmla="*/ 2348173 w 7620143"/>
              <a:gd name="connsiteY64" fmla="*/ 3691101 h 5609742"/>
              <a:gd name="connsiteX65" fmla="*/ 2448679 w 7620143"/>
              <a:gd name="connsiteY65" fmla="*/ 3764192 h 5609742"/>
              <a:gd name="connsiteX66" fmla="*/ 2530911 w 7620143"/>
              <a:gd name="connsiteY66" fmla="*/ 3873828 h 5609742"/>
              <a:gd name="connsiteX67" fmla="*/ 2713648 w 7620143"/>
              <a:gd name="connsiteY67" fmla="*/ 4056556 h 5609742"/>
              <a:gd name="connsiteX68" fmla="*/ 2850701 w 7620143"/>
              <a:gd name="connsiteY68" fmla="*/ 4093102 h 5609742"/>
              <a:gd name="connsiteX69" fmla="*/ 3088259 w 7620143"/>
              <a:gd name="connsiteY69" fmla="*/ 4129647 h 5609742"/>
              <a:gd name="connsiteX70" fmla="*/ 3298407 w 7620143"/>
              <a:gd name="connsiteY70" fmla="*/ 4175329 h 5609742"/>
              <a:gd name="connsiteX71" fmla="*/ 3398913 w 7620143"/>
              <a:gd name="connsiteY71" fmla="*/ 4339784 h 5609742"/>
              <a:gd name="connsiteX72" fmla="*/ 3554239 w 7620143"/>
              <a:gd name="connsiteY72" fmla="*/ 4248420 h 5609742"/>
              <a:gd name="connsiteX73" fmla="*/ 3691292 w 7620143"/>
              <a:gd name="connsiteY73" fmla="*/ 4303238 h 5609742"/>
              <a:gd name="connsiteX74" fmla="*/ 3627334 w 7620143"/>
              <a:gd name="connsiteY74" fmla="*/ 4358057 h 5609742"/>
              <a:gd name="connsiteX75" fmla="*/ 3746113 w 7620143"/>
              <a:gd name="connsiteY75" fmla="*/ 4485966 h 5609742"/>
              <a:gd name="connsiteX76" fmla="*/ 3764387 w 7620143"/>
              <a:gd name="connsiteY76" fmla="*/ 4650421 h 5609742"/>
              <a:gd name="connsiteX77" fmla="*/ 3846619 w 7620143"/>
              <a:gd name="connsiteY77" fmla="*/ 4714376 h 5609742"/>
              <a:gd name="connsiteX78" fmla="*/ 3874029 w 7620143"/>
              <a:gd name="connsiteY78" fmla="*/ 5107240 h 5609742"/>
              <a:gd name="connsiteX79" fmla="*/ 3947124 w 7620143"/>
              <a:gd name="connsiteY79" fmla="*/ 5171195 h 5609742"/>
              <a:gd name="connsiteX80" fmla="*/ 4001945 w 7620143"/>
              <a:gd name="connsiteY80" fmla="*/ 5299105 h 5609742"/>
              <a:gd name="connsiteX81" fmla="*/ 4111588 w 7620143"/>
              <a:gd name="connsiteY81" fmla="*/ 5317377 h 5609742"/>
              <a:gd name="connsiteX82" fmla="*/ 4413104 w 7620143"/>
              <a:gd name="connsiteY82" fmla="*/ 5235150 h 5609742"/>
              <a:gd name="connsiteX83" fmla="*/ 4413104 w 7620143"/>
              <a:gd name="connsiteY83" fmla="*/ 5235150 h 5609742"/>
              <a:gd name="connsiteX84" fmla="*/ 4531883 w 7620143"/>
              <a:gd name="connsiteY84" fmla="*/ 5289968 h 5609742"/>
              <a:gd name="connsiteX85" fmla="*/ 4678073 w 7620143"/>
              <a:gd name="connsiteY85" fmla="*/ 5363059 h 5609742"/>
              <a:gd name="connsiteX86" fmla="*/ 4650663 w 7620143"/>
              <a:gd name="connsiteY86" fmla="*/ 5518378 h 5609742"/>
              <a:gd name="connsiteX87" fmla="*/ 4641526 w 7620143"/>
              <a:gd name="connsiteY87" fmla="*/ 5564060 h 5609742"/>
              <a:gd name="connsiteX88" fmla="*/ 4723757 w 7620143"/>
              <a:gd name="connsiteY88" fmla="*/ 5609742 h 5609742"/>
              <a:gd name="connsiteX89" fmla="*/ 5409022 w 7620143"/>
              <a:gd name="connsiteY89" fmla="*/ 5253423 h 5609742"/>
              <a:gd name="connsiteX90" fmla="*/ 5902413 w 7620143"/>
              <a:gd name="connsiteY90" fmla="*/ 5088968 h 5609742"/>
              <a:gd name="connsiteX91" fmla="*/ 6350119 w 7620143"/>
              <a:gd name="connsiteY91" fmla="*/ 5171195 h 5609742"/>
              <a:gd name="connsiteX92" fmla="*/ 6249613 w 7620143"/>
              <a:gd name="connsiteY92" fmla="*/ 4650421 h 5609742"/>
              <a:gd name="connsiteX93" fmla="*/ 6304435 w 7620143"/>
              <a:gd name="connsiteY93" fmla="*/ 4495103 h 5609742"/>
              <a:gd name="connsiteX94" fmla="*/ 6459761 w 7620143"/>
              <a:gd name="connsiteY94" fmla="*/ 4330648 h 5609742"/>
              <a:gd name="connsiteX95" fmla="*/ 6560267 w 7620143"/>
              <a:gd name="connsiteY95" fmla="*/ 4860558 h 5609742"/>
              <a:gd name="connsiteX96" fmla="*/ 6724730 w 7620143"/>
              <a:gd name="connsiteY96" fmla="*/ 4860558 h 5609742"/>
              <a:gd name="connsiteX97" fmla="*/ 6816099 w 7620143"/>
              <a:gd name="connsiteY97" fmla="*/ 4951922 h 5609742"/>
              <a:gd name="connsiteX98" fmla="*/ 6971425 w 7620143"/>
              <a:gd name="connsiteY98" fmla="*/ 4924513 h 5609742"/>
              <a:gd name="connsiteX99" fmla="*/ 7163300 w 7620143"/>
              <a:gd name="connsiteY99" fmla="*/ 5070695 h 5609742"/>
              <a:gd name="connsiteX100" fmla="*/ 7309489 w 7620143"/>
              <a:gd name="connsiteY100" fmla="*/ 4906240 h 5609742"/>
              <a:gd name="connsiteX101" fmla="*/ 7236394 w 7620143"/>
              <a:gd name="connsiteY101" fmla="*/ 4348920 h 5609742"/>
              <a:gd name="connsiteX102" fmla="*/ 7163300 w 7620143"/>
              <a:gd name="connsiteY102" fmla="*/ 4056556 h 5609742"/>
              <a:gd name="connsiteX103" fmla="*/ 6998836 w 7620143"/>
              <a:gd name="connsiteY103" fmla="*/ 3928647 h 5609742"/>
              <a:gd name="connsiteX104" fmla="*/ 6998836 w 7620143"/>
              <a:gd name="connsiteY104" fmla="*/ 3837283 h 5609742"/>
              <a:gd name="connsiteX105" fmla="*/ 6898331 w 7620143"/>
              <a:gd name="connsiteY105" fmla="*/ 3791601 h 5609742"/>
              <a:gd name="connsiteX106" fmla="*/ 6825236 w 7620143"/>
              <a:gd name="connsiteY106" fmla="*/ 3535782 h 5609742"/>
              <a:gd name="connsiteX107" fmla="*/ 6925741 w 7620143"/>
              <a:gd name="connsiteY107" fmla="*/ 3471827 h 5609742"/>
              <a:gd name="connsiteX108" fmla="*/ 6889194 w 7620143"/>
              <a:gd name="connsiteY108" fmla="*/ 3353054 h 5609742"/>
              <a:gd name="connsiteX109" fmla="*/ 7108478 w 7620143"/>
              <a:gd name="connsiteY109" fmla="*/ 3252554 h 5609742"/>
              <a:gd name="connsiteX110" fmla="*/ 7062794 w 7620143"/>
              <a:gd name="connsiteY110" fmla="*/ 3078963 h 5609742"/>
              <a:gd name="connsiteX111" fmla="*/ 7227258 w 7620143"/>
              <a:gd name="connsiteY111" fmla="*/ 2996735 h 5609742"/>
              <a:gd name="connsiteX112" fmla="*/ 7400858 w 7620143"/>
              <a:gd name="connsiteY112" fmla="*/ 3042417 h 5609742"/>
              <a:gd name="connsiteX113" fmla="*/ 7510500 w 7620143"/>
              <a:gd name="connsiteY113" fmla="*/ 2859689 h 5609742"/>
              <a:gd name="connsiteX114" fmla="*/ 7419132 w 7620143"/>
              <a:gd name="connsiteY114" fmla="*/ 2676962 h 5609742"/>
              <a:gd name="connsiteX115" fmla="*/ 7446542 w 7620143"/>
              <a:gd name="connsiteY115" fmla="*/ 2603871 h 5609742"/>
              <a:gd name="connsiteX116" fmla="*/ 7245531 w 7620143"/>
              <a:gd name="connsiteY116" fmla="*/ 2083097 h 5609742"/>
              <a:gd name="connsiteX117" fmla="*/ 7318626 w 7620143"/>
              <a:gd name="connsiteY117" fmla="*/ 1827278 h 5609742"/>
              <a:gd name="connsiteX118" fmla="*/ 7620143 w 7620143"/>
              <a:gd name="connsiteY118" fmla="*/ 1397868 h 5609742"/>
              <a:gd name="connsiteX119" fmla="*/ 7528774 w 7620143"/>
              <a:gd name="connsiteY119" fmla="*/ 1333913 h 5609742"/>
              <a:gd name="connsiteX120" fmla="*/ 7528774 w 7620143"/>
              <a:gd name="connsiteY120" fmla="*/ 1333913 h 5609742"/>
              <a:gd name="connsiteX121" fmla="*/ 7409995 w 7620143"/>
              <a:gd name="connsiteY121" fmla="*/ 1306504 h 5609742"/>
              <a:gd name="connsiteX122" fmla="*/ 7163300 w 7620143"/>
              <a:gd name="connsiteY122" fmla="*/ 1407004 h 5609742"/>
              <a:gd name="connsiteX123" fmla="*/ 6962289 w 7620143"/>
              <a:gd name="connsiteY123" fmla="*/ 1251685 h 5609742"/>
              <a:gd name="connsiteX124" fmla="*/ 6880057 w 7620143"/>
              <a:gd name="connsiteY124" fmla="*/ 1151185 h 5609742"/>
              <a:gd name="connsiteX125" fmla="*/ 6834373 w 7620143"/>
              <a:gd name="connsiteY125" fmla="*/ 1032412 h 5609742"/>
              <a:gd name="connsiteX126" fmla="*/ 6752141 w 7620143"/>
              <a:gd name="connsiteY126" fmla="*/ 1059821 h 5609742"/>
              <a:gd name="connsiteX127" fmla="*/ 6688183 w 7620143"/>
              <a:gd name="connsiteY127" fmla="*/ 1105503 h 5609742"/>
              <a:gd name="connsiteX128" fmla="*/ 6541993 w 7620143"/>
              <a:gd name="connsiteY128" fmla="*/ 995867 h 5609742"/>
              <a:gd name="connsiteX129" fmla="*/ 6432351 w 7620143"/>
              <a:gd name="connsiteY129" fmla="*/ 858821 h 5609742"/>
              <a:gd name="connsiteX130" fmla="*/ 6094287 w 7620143"/>
              <a:gd name="connsiteY130" fmla="*/ 639548 h 5609742"/>
              <a:gd name="connsiteX131" fmla="*/ 5984644 w 7620143"/>
              <a:gd name="connsiteY131" fmla="*/ 502502 h 5609742"/>
              <a:gd name="connsiteX132" fmla="*/ 5984644 w 7620143"/>
              <a:gd name="connsiteY132" fmla="*/ 383729 h 5609742"/>
              <a:gd name="connsiteX133" fmla="*/ 5875002 w 7620143"/>
              <a:gd name="connsiteY133" fmla="*/ 328910 h 5609742"/>
              <a:gd name="connsiteX134" fmla="*/ 5774497 w 7620143"/>
              <a:gd name="connsiteY134" fmla="*/ 347183 h 5609742"/>
              <a:gd name="connsiteX135" fmla="*/ 5664854 w 7620143"/>
              <a:gd name="connsiteY135" fmla="*/ 228410 h 5609742"/>
              <a:gd name="connsiteX136" fmla="*/ 5664854 w 7620143"/>
              <a:gd name="connsiteY136" fmla="*/ 228410 h 5609742"/>
              <a:gd name="connsiteX137" fmla="*/ 5628307 w 7620143"/>
              <a:gd name="connsiteY137" fmla="*/ 100501 h 5609742"/>
              <a:gd name="connsiteX138" fmla="*/ 5436433 w 7620143"/>
              <a:gd name="connsiteY138" fmla="*/ 0 h 560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620143" h="5609742">
                <a:moveTo>
                  <a:pt x="5436433" y="0"/>
                </a:moveTo>
                <a:lnTo>
                  <a:pt x="5372475" y="109637"/>
                </a:lnTo>
                <a:lnTo>
                  <a:pt x="5281106" y="146183"/>
                </a:lnTo>
                <a:lnTo>
                  <a:pt x="5189737" y="347183"/>
                </a:lnTo>
                <a:lnTo>
                  <a:pt x="5217148" y="475093"/>
                </a:lnTo>
                <a:lnTo>
                  <a:pt x="5317653" y="593866"/>
                </a:lnTo>
                <a:lnTo>
                  <a:pt x="5235422" y="612138"/>
                </a:lnTo>
                <a:lnTo>
                  <a:pt x="5171464" y="685229"/>
                </a:lnTo>
                <a:lnTo>
                  <a:pt x="5271969" y="813139"/>
                </a:lnTo>
                <a:lnTo>
                  <a:pt x="5153190" y="977594"/>
                </a:lnTo>
                <a:lnTo>
                  <a:pt x="5025274" y="986730"/>
                </a:lnTo>
                <a:lnTo>
                  <a:pt x="4897358" y="1050685"/>
                </a:lnTo>
                <a:lnTo>
                  <a:pt x="4815126" y="1014139"/>
                </a:lnTo>
                <a:lnTo>
                  <a:pt x="4595841" y="1123776"/>
                </a:lnTo>
                <a:lnTo>
                  <a:pt x="4367420" y="1032412"/>
                </a:lnTo>
                <a:lnTo>
                  <a:pt x="4193819" y="1160322"/>
                </a:lnTo>
                <a:lnTo>
                  <a:pt x="4056767" y="1196867"/>
                </a:lnTo>
                <a:lnTo>
                  <a:pt x="3937987" y="1169458"/>
                </a:lnTo>
                <a:lnTo>
                  <a:pt x="3855756" y="1242549"/>
                </a:lnTo>
                <a:lnTo>
                  <a:pt x="3645608" y="1251685"/>
                </a:lnTo>
                <a:lnTo>
                  <a:pt x="3545102" y="1224276"/>
                </a:lnTo>
                <a:lnTo>
                  <a:pt x="3325818" y="1370458"/>
                </a:lnTo>
                <a:lnTo>
                  <a:pt x="3161354" y="1352186"/>
                </a:lnTo>
                <a:lnTo>
                  <a:pt x="3060849" y="1434413"/>
                </a:lnTo>
                <a:lnTo>
                  <a:pt x="2795880" y="1306504"/>
                </a:lnTo>
                <a:lnTo>
                  <a:pt x="2540047" y="1206003"/>
                </a:lnTo>
                <a:lnTo>
                  <a:pt x="2393858" y="1151185"/>
                </a:lnTo>
                <a:lnTo>
                  <a:pt x="2293352" y="1279095"/>
                </a:lnTo>
                <a:lnTo>
                  <a:pt x="2183710" y="1251685"/>
                </a:lnTo>
                <a:lnTo>
                  <a:pt x="2055794" y="1279095"/>
                </a:lnTo>
                <a:lnTo>
                  <a:pt x="1973562" y="1443550"/>
                </a:lnTo>
                <a:lnTo>
                  <a:pt x="1973562" y="1662823"/>
                </a:lnTo>
                <a:lnTo>
                  <a:pt x="1672046" y="1617141"/>
                </a:lnTo>
                <a:lnTo>
                  <a:pt x="1598951" y="1498368"/>
                </a:lnTo>
                <a:lnTo>
                  <a:pt x="1461898" y="1470959"/>
                </a:lnTo>
                <a:lnTo>
                  <a:pt x="1461898" y="1470959"/>
                </a:lnTo>
                <a:lnTo>
                  <a:pt x="1370529" y="1525777"/>
                </a:lnTo>
                <a:lnTo>
                  <a:pt x="1224339" y="1461822"/>
                </a:lnTo>
                <a:lnTo>
                  <a:pt x="1087286" y="1443550"/>
                </a:lnTo>
                <a:lnTo>
                  <a:pt x="1014192" y="1544050"/>
                </a:lnTo>
                <a:lnTo>
                  <a:pt x="1014192" y="1690232"/>
                </a:lnTo>
                <a:lnTo>
                  <a:pt x="913686" y="1690232"/>
                </a:lnTo>
                <a:lnTo>
                  <a:pt x="785770" y="1845551"/>
                </a:lnTo>
                <a:lnTo>
                  <a:pt x="529938" y="1936914"/>
                </a:lnTo>
                <a:lnTo>
                  <a:pt x="392885" y="1909505"/>
                </a:lnTo>
                <a:lnTo>
                  <a:pt x="264969" y="1900369"/>
                </a:lnTo>
                <a:lnTo>
                  <a:pt x="82232" y="1982596"/>
                </a:lnTo>
                <a:lnTo>
                  <a:pt x="63958" y="2174460"/>
                </a:lnTo>
                <a:lnTo>
                  <a:pt x="9137" y="2329779"/>
                </a:lnTo>
                <a:lnTo>
                  <a:pt x="0" y="2485098"/>
                </a:lnTo>
                <a:lnTo>
                  <a:pt x="91369" y="2631280"/>
                </a:lnTo>
                <a:lnTo>
                  <a:pt x="228421" y="2667825"/>
                </a:lnTo>
                <a:lnTo>
                  <a:pt x="493390" y="2832280"/>
                </a:lnTo>
                <a:lnTo>
                  <a:pt x="566485" y="2987599"/>
                </a:lnTo>
                <a:lnTo>
                  <a:pt x="685265" y="3042417"/>
                </a:lnTo>
                <a:lnTo>
                  <a:pt x="931960" y="3188599"/>
                </a:lnTo>
                <a:lnTo>
                  <a:pt x="931960" y="3343918"/>
                </a:lnTo>
                <a:lnTo>
                  <a:pt x="1187792" y="3462691"/>
                </a:lnTo>
                <a:lnTo>
                  <a:pt x="1471035" y="3581464"/>
                </a:lnTo>
                <a:lnTo>
                  <a:pt x="1662909" y="3544918"/>
                </a:lnTo>
                <a:lnTo>
                  <a:pt x="1809099" y="3599737"/>
                </a:lnTo>
                <a:lnTo>
                  <a:pt x="1854783" y="3718510"/>
                </a:lnTo>
                <a:lnTo>
                  <a:pt x="2037520" y="3745919"/>
                </a:lnTo>
                <a:lnTo>
                  <a:pt x="2211120" y="3663691"/>
                </a:lnTo>
                <a:lnTo>
                  <a:pt x="2348173" y="3691101"/>
                </a:lnTo>
                <a:lnTo>
                  <a:pt x="2448679" y="3764192"/>
                </a:lnTo>
                <a:lnTo>
                  <a:pt x="2530911" y="3873828"/>
                </a:lnTo>
                <a:lnTo>
                  <a:pt x="2713648" y="4056556"/>
                </a:lnTo>
                <a:lnTo>
                  <a:pt x="2850701" y="4093102"/>
                </a:lnTo>
                <a:lnTo>
                  <a:pt x="3088259" y="4129647"/>
                </a:lnTo>
                <a:lnTo>
                  <a:pt x="3298407" y="4175329"/>
                </a:lnTo>
                <a:lnTo>
                  <a:pt x="3398913" y="4339784"/>
                </a:lnTo>
                <a:lnTo>
                  <a:pt x="3554239" y="4248420"/>
                </a:lnTo>
                <a:lnTo>
                  <a:pt x="3691292" y="4303238"/>
                </a:lnTo>
                <a:lnTo>
                  <a:pt x="3627334" y="4358057"/>
                </a:lnTo>
                <a:lnTo>
                  <a:pt x="3746113" y="4485966"/>
                </a:lnTo>
                <a:lnTo>
                  <a:pt x="3764387" y="4650421"/>
                </a:lnTo>
                <a:lnTo>
                  <a:pt x="3846619" y="4714376"/>
                </a:lnTo>
                <a:lnTo>
                  <a:pt x="3874029" y="5107240"/>
                </a:lnTo>
                <a:lnTo>
                  <a:pt x="3947124" y="5171195"/>
                </a:lnTo>
                <a:lnTo>
                  <a:pt x="4001945" y="5299105"/>
                </a:lnTo>
                <a:lnTo>
                  <a:pt x="4111588" y="5317377"/>
                </a:lnTo>
                <a:lnTo>
                  <a:pt x="4413104" y="5235150"/>
                </a:lnTo>
                <a:lnTo>
                  <a:pt x="4413104" y="5235150"/>
                </a:lnTo>
                <a:lnTo>
                  <a:pt x="4531883" y="5289968"/>
                </a:lnTo>
                <a:lnTo>
                  <a:pt x="4678073" y="5363059"/>
                </a:lnTo>
                <a:lnTo>
                  <a:pt x="4650663" y="5518378"/>
                </a:lnTo>
                <a:lnTo>
                  <a:pt x="4641526" y="5564060"/>
                </a:lnTo>
                <a:lnTo>
                  <a:pt x="4723757" y="5609742"/>
                </a:lnTo>
                <a:lnTo>
                  <a:pt x="5409022" y="5253423"/>
                </a:lnTo>
                <a:lnTo>
                  <a:pt x="5902413" y="5088968"/>
                </a:lnTo>
                <a:lnTo>
                  <a:pt x="6350119" y="5171195"/>
                </a:lnTo>
                <a:lnTo>
                  <a:pt x="6249613" y="4650421"/>
                </a:lnTo>
                <a:lnTo>
                  <a:pt x="6304435" y="4495103"/>
                </a:lnTo>
                <a:lnTo>
                  <a:pt x="6459761" y="4330648"/>
                </a:lnTo>
                <a:lnTo>
                  <a:pt x="6560267" y="4860558"/>
                </a:lnTo>
                <a:lnTo>
                  <a:pt x="6724730" y="4860558"/>
                </a:lnTo>
                <a:lnTo>
                  <a:pt x="6816099" y="4951922"/>
                </a:lnTo>
                <a:lnTo>
                  <a:pt x="6971425" y="4924513"/>
                </a:lnTo>
                <a:lnTo>
                  <a:pt x="7163300" y="5070695"/>
                </a:lnTo>
                <a:lnTo>
                  <a:pt x="7309489" y="4906240"/>
                </a:lnTo>
                <a:lnTo>
                  <a:pt x="7236394" y="4348920"/>
                </a:lnTo>
                <a:lnTo>
                  <a:pt x="7163300" y="4056556"/>
                </a:lnTo>
                <a:lnTo>
                  <a:pt x="6998836" y="3928647"/>
                </a:lnTo>
                <a:lnTo>
                  <a:pt x="6998836" y="3837283"/>
                </a:lnTo>
                <a:lnTo>
                  <a:pt x="6898331" y="3791601"/>
                </a:lnTo>
                <a:lnTo>
                  <a:pt x="6825236" y="3535782"/>
                </a:lnTo>
                <a:lnTo>
                  <a:pt x="6925741" y="3471827"/>
                </a:lnTo>
                <a:lnTo>
                  <a:pt x="6889194" y="3353054"/>
                </a:lnTo>
                <a:lnTo>
                  <a:pt x="7108478" y="3252554"/>
                </a:lnTo>
                <a:lnTo>
                  <a:pt x="7062794" y="3078963"/>
                </a:lnTo>
                <a:lnTo>
                  <a:pt x="7227258" y="2996735"/>
                </a:lnTo>
                <a:lnTo>
                  <a:pt x="7400858" y="3042417"/>
                </a:lnTo>
                <a:lnTo>
                  <a:pt x="7510500" y="2859689"/>
                </a:lnTo>
                <a:lnTo>
                  <a:pt x="7419132" y="2676962"/>
                </a:lnTo>
                <a:lnTo>
                  <a:pt x="7446542" y="2603871"/>
                </a:lnTo>
                <a:lnTo>
                  <a:pt x="7245531" y="2083097"/>
                </a:lnTo>
                <a:lnTo>
                  <a:pt x="7318626" y="1827278"/>
                </a:lnTo>
                <a:lnTo>
                  <a:pt x="7620143" y="1397868"/>
                </a:lnTo>
                <a:lnTo>
                  <a:pt x="7528774" y="1333913"/>
                </a:lnTo>
                <a:lnTo>
                  <a:pt x="7528774" y="1333913"/>
                </a:lnTo>
                <a:lnTo>
                  <a:pt x="7409995" y="1306504"/>
                </a:lnTo>
                <a:lnTo>
                  <a:pt x="7163300" y="1407004"/>
                </a:lnTo>
                <a:lnTo>
                  <a:pt x="6962289" y="1251685"/>
                </a:lnTo>
                <a:lnTo>
                  <a:pt x="6880057" y="1151185"/>
                </a:lnTo>
                <a:lnTo>
                  <a:pt x="6834373" y="1032412"/>
                </a:lnTo>
                <a:lnTo>
                  <a:pt x="6752141" y="1059821"/>
                </a:lnTo>
                <a:lnTo>
                  <a:pt x="6688183" y="1105503"/>
                </a:lnTo>
                <a:lnTo>
                  <a:pt x="6541993" y="995867"/>
                </a:lnTo>
                <a:lnTo>
                  <a:pt x="6432351" y="858821"/>
                </a:lnTo>
                <a:lnTo>
                  <a:pt x="6094287" y="639548"/>
                </a:lnTo>
                <a:lnTo>
                  <a:pt x="5984644" y="502502"/>
                </a:lnTo>
                <a:lnTo>
                  <a:pt x="5984644" y="383729"/>
                </a:lnTo>
                <a:lnTo>
                  <a:pt x="5875002" y="328910"/>
                </a:lnTo>
                <a:lnTo>
                  <a:pt x="5774497" y="347183"/>
                </a:lnTo>
                <a:lnTo>
                  <a:pt x="5664854" y="228410"/>
                </a:lnTo>
                <a:lnTo>
                  <a:pt x="5664854" y="228410"/>
                </a:lnTo>
                <a:lnTo>
                  <a:pt x="5628307" y="100501"/>
                </a:lnTo>
                <a:lnTo>
                  <a:pt x="5436433" y="0"/>
                </a:lnTo>
                <a:close/>
              </a:path>
            </a:pathLst>
          </a:custGeom>
          <a:solidFill>
            <a:srgbClr val="00FF00">
              <a:alpha val="30000"/>
            </a:srgbClr>
          </a:solidFill>
          <a:ln w="5715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TextBox 17">
            <a:extLst>
              <a:ext uri="{FF2B5EF4-FFF2-40B4-BE49-F238E27FC236}">
                <a16:creationId xmlns="" xmlns:a16="http://schemas.microsoft.com/office/drawing/2014/main" id="{8B87C18B-B849-4274-B5BB-95C63E543F85}"/>
              </a:ext>
            </a:extLst>
          </p:cNvPr>
          <p:cNvSpPr txBox="1"/>
          <p:nvPr/>
        </p:nvSpPr>
        <p:spPr>
          <a:xfrm>
            <a:off x="0" y="-14729"/>
            <a:ext cx="1219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pc="1000" dirty="0" smtClean="0"/>
              <a:t>LEARNING </a:t>
            </a:r>
            <a:r>
              <a:rPr lang="en-US" altLang="ja-JP" sz="4000" b="1" spc="1000" dirty="0" smtClean="0"/>
              <a:t>MODEL</a:t>
            </a:r>
            <a:endParaRPr lang="en-US" sz="4000" b="1" spc="10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935013" y="6035161"/>
            <a:ext cx="25380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dirty="0" smtClean="0"/>
              <a:t>１人１人の想いが灯る</a:t>
            </a:r>
            <a:endParaRPr kumimoji="1" lang="en-US" altLang="ja-JP" sz="2000" dirty="0" smtClean="0"/>
          </a:p>
          <a:p>
            <a:pPr algn="ctr"/>
            <a:r>
              <a:rPr kumimoji="1" lang="ja-JP" altLang="en-US" sz="2000" dirty="0" smtClean="0"/>
              <a:t>“学び合いの場”</a:t>
            </a:r>
            <a:endParaRPr kumimoji="1" lang="en-US" altLang="ja-JP" sz="2000" dirty="0" smtClean="0"/>
          </a:p>
        </p:txBody>
      </p:sp>
      <p:sp>
        <p:nvSpPr>
          <p:cNvPr id="3" name="円/楕円 2"/>
          <p:cNvSpPr/>
          <p:nvPr/>
        </p:nvSpPr>
        <p:spPr>
          <a:xfrm>
            <a:off x="4715904" y="5400417"/>
            <a:ext cx="2949622" cy="727228"/>
          </a:xfrm>
          <a:prstGeom prst="ellipse">
            <a:avLst/>
          </a:prstGeom>
          <a:solidFill>
            <a:srgbClr val="FFFF00">
              <a:alpha val="46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 descr="icon_115400_2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77" y="1795576"/>
            <a:ext cx="1023458" cy="1023458"/>
          </a:xfrm>
          <a:prstGeom prst="rect">
            <a:avLst/>
          </a:prstGeom>
        </p:spPr>
      </p:pic>
      <p:pic>
        <p:nvPicPr>
          <p:cNvPr id="13" name="図 12" descr="icon_115480_2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147" y="1667194"/>
            <a:ext cx="1023458" cy="1023458"/>
          </a:xfrm>
          <a:prstGeom prst="rect">
            <a:avLst/>
          </a:prstGeom>
        </p:spPr>
      </p:pic>
      <p:grpSp>
        <p:nvGrpSpPr>
          <p:cNvPr id="20" name="図形グループ 19"/>
          <p:cNvGrpSpPr/>
          <p:nvPr/>
        </p:nvGrpSpPr>
        <p:grpSpPr>
          <a:xfrm>
            <a:off x="2674640" y="3643896"/>
            <a:ext cx="434078" cy="746372"/>
            <a:chOff x="6747177" y="4937870"/>
            <a:chExt cx="927005" cy="1593932"/>
          </a:xfrm>
        </p:grpSpPr>
        <p:pic>
          <p:nvPicPr>
            <p:cNvPr id="9" name="図 8" descr="icon_115480_256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69" t="20832" r="26246"/>
            <a:stretch/>
          </p:blipFill>
          <p:spPr>
            <a:xfrm>
              <a:off x="6747177" y="5382149"/>
              <a:ext cx="927005" cy="1149653"/>
            </a:xfrm>
            <a:prstGeom prst="rect">
              <a:avLst/>
            </a:prstGeom>
          </p:spPr>
        </p:pic>
        <p:sp>
          <p:nvSpPr>
            <p:cNvPr id="19" name="円/楕円 18"/>
            <p:cNvSpPr/>
            <p:nvPr/>
          </p:nvSpPr>
          <p:spPr>
            <a:xfrm>
              <a:off x="7019764" y="4937870"/>
              <a:ext cx="427000" cy="4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1" name="図形グループ 20"/>
          <p:cNvGrpSpPr/>
          <p:nvPr/>
        </p:nvGrpSpPr>
        <p:grpSpPr>
          <a:xfrm>
            <a:off x="2243362" y="3639572"/>
            <a:ext cx="360037" cy="734555"/>
            <a:chOff x="5615446" y="4928545"/>
            <a:chExt cx="768885" cy="1568696"/>
          </a:xfrm>
        </p:grpSpPr>
        <p:pic>
          <p:nvPicPr>
            <p:cNvPr id="8" name="図 7" descr="icon_115400_25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9" t="20832" r="29663"/>
            <a:stretch/>
          </p:blipFill>
          <p:spPr>
            <a:xfrm>
              <a:off x="5615446" y="5347590"/>
              <a:ext cx="768885" cy="1149651"/>
            </a:xfrm>
            <a:prstGeom prst="rect">
              <a:avLst/>
            </a:prstGeom>
          </p:spPr>
        </p:pic>
        <p:sp>
          <p:nvSpPr>
            <p:cNvPr id="23" name="円/楕円 22"/>
            <p:cNvSpPr/>
            <p:nvPr/>
          </p:nvSpPr>
          <p:spPr>
            <a:xfrm>
              <a:off x="5789900" y="4928545"/>
              <a:ext cx="427000" cy="4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9" name="図形グループ 28"/>
          <p:cNvGrpSpPr/>
          <p:nvPr/>
        </p:nvGrpSpPr>
        <p:grpSpPr>
          <a:xfrm>
            <a:off x="3198398" y="3627755"/>
            <a:ext cx="434078" cy="746372"/>
            <a:chOff x="6747177" y="4937870"/>
            <a:chExt cx="927005" cy="1593932"/>
          </a:xfrm>
        </p:grpSpPr>
        <p:pic>
          <p:nvPicPr>
            <p:cNvPr id="30" name="図 29" descr="icon_115480_256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69" t="20832" r="26246"/>
            <a:stretch/>
          </p:blipFill>
          <p:spPr>
            <a:xfrm>
              <a:off x="6747177" y="5382149"/>
              <a:ext cx="927005" cy="1149653"/>
            </a:xfrm>
            <a:prstGeom prst="rect">
              <a:avLst/>
            </a:prstGeom>
          </p:spPr>
        </p:pic>
        <p:sp>
          <p:nvSpPr>
            <p:cNvPr id="31" name="円/楕円 30"/>
            <p:cNvSpPr/>
            <p:nvPr/>
          </p:nvSpPr>
          <p:spPr>
            <a:xfrm>
              <a:off x="7019764" y="4937870"/>
              <a:ext cx="427000" cy="4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32" name="図形グループ 31"/>
          <p:cNvGrpSpPr/>
          <p:nvPr/>
        </p:nvGrpSpPr>
        <p:grpSpPr>
          <a:xfrm>
            <a:off x="1768697" y="3627755"/>
            <a:ext cx="360037" cy="734555"/>
            <a:chOff x="5615446" y="4928545"/>
            <a:chExt cx="768885" cy="1568696"/>
          </a:xfrm>
        </p:grpSpPr>
        <p:pic>
          <p:nvPicPr>
            <p:cNvPr id="33" name="図 32" descr="icon_115400_256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59" t="20832" r="29663"/>
            <a:stretch/>
          </p:blipFill>
          <p:spPr>
            <a:xfrm>
              <a:off x="5615446" y="5347590"/>
              <a:ext cx="768885" cy="1149651"/>
            </a:xfrm>
            <a:prstGeom prst="rect">
              <a:avLst/>
            </a:prstGeom>
          </p:spPr>
        </p:pic>
        <p:sp>
          <p:nvSpPr>
            <p:cNvPr id="34" name="円/楕円 33"/>
            <p:cNvSpPr/>
            <p:nvPr/>
          </p:nvSpPr>
          <p:spPr>
            <a:xfrm>
              <a:off x="5789900" y="4928545"/>
              <a:ext cx="427000" cy="4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pic>
        <p:nvPicPr>
          <p:cNvPr id="47" name="図 46" descr="icon_115400_2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93" y="1820660"/>
            <a:ext cx="1023458" cy="1023458"/>
          </a:xfrm>
          <a:prstGeom prst="rect">
            <a:avLst/>
          </a:prstGeom>
        </p:spPr>
      </p:pic>
      <p:pic>
        <p:nvPicPr>
          <p:cNvPr id="48" name="図 47" descr="icon_115480_2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827" y="1595630"/>
            <a:ext cx="1023458" cy="1023458"/>
          </a:xfrm>
          <a:prstGeom prst="rect">
            <a:avLst/>
          </a:prstGeom>
        </p:spPr>
      </p:pic>
      <p:sp>
        <p:nvSpPr>
          <p:cNvPr id="49" name="テキスト ボックス 48"/>
          <p:cNvSpPr txBox="1"/>
          <p:nvPr/>
        </p:nvSpPr>
        <p:spPr>
          <a:xfrm>
            <a:off x="1465715" y="3068438"/>
            <a:ext cx="24178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地域に暮らす子供達</a:t>
            </a:r>
            <a:endParaRPr kumimoji="1" lang="en-US" altLang="ja-JP" sz="2000" dirty="0" smtClean="0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4761056" y="1087690"/>
            <a:ext cx="2699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dirty="0" smtClean="0"/>
              <a:t>多様な世界の中で成長</a:t>
            </a:r>
            <a:endParaRPr kumimoji="1" lang="en-US" altLang="ja-JP" sz="2000" dirty="0" smtClean="0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637302" y="1750152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 smtClean="0"/>
              <a:t>④</a:t>
            </a:r>
            <a:r>
              <a:rPr kumimoji="1" lang="ja-JP" altLang="en-US" sz="2000" dirty="0" smtClean="0"/>
              <a:t>定住人口・関係人口・交流人口</a:t>
            </a:r>
            <a:endParaRPr kumimoji="1" lang="en-US" altLang="ja-JP" sz="2000" dirty="0" smtClean="0"/>
          </a:p>
          <a:p>
            <a:pPr algn="ctr"/>
            <a:r>
              <a:rPr kumimoji="1" lang="ja-JP" altLang="en-US" sz="2000" dirty="0" smtClean="0"/>
              <a:t>として、地域に戻ってくる。</a:t>
            </a:r>
            <a:endParaRPr kumimoji="1" lang="en-US" altLang="ja-JP" sz="2000" dirty="0" smtClean="0"/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1020273" y="5279197"/>
            <a:ext cx="3322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①</a:t>
            </a:r>
            <a:r>
              <a:rPr kumimoji="1" lang="ja-JP" altLang="en-US" sz="2000" dirty="0" smtClean="0"/>
              <a:t>アカリで “出会う”</a:t>
            </a:r>
            <a:r>
              <a:rPr kumimoji="1" lang="ja-JP" altLang="en-US" sz="2000" dirty="0"/>
              <a:t> “気づく”</a:t>
            </a:r>
            <a:endParaRPr kumimoji="1" lang="en-US" altLang="ja-JP" sz="2000" dirty="0" smtClean="0"/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7896618" y="5222946"/>
            <a:ext cx="3859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②</a:t>
            </a:r>
            <a:r>
              <a:rPr kumimoji="1" lang="ja-JP" altLang="en-US" sz="2000" dirty="0" smtClean="0"/>
              <a:t>自分の中に“灯ったもの”を追求</a:t>
            </a:r>
            <a:endParaRPr kumimoji="1" lang="en-US" altLang="ja-JP" sz="2000" dirty="0" smtClean="0"/>
          </a:p>
        </p:txBody>
      </p:sp>
      <p:sp>
        <p:nvSpPr>
          <p:cNvPr id="45" name="環状矢印 44"/>
          <p:cNvSpPr/>
          <p:nvPr/>
        </p:nvSpPr>
        <p:spPr>
          <a:xfrm rot="4396833" flipH="1">
            <a:off x="6059843" y="2059620"/>
            <a:ext cx="2551664" cy="2585934"/>
          </a:xfrm>
          <a:prstGeom prst="circularArrow">
            <a:avLst>
              <a:gd name="adj1" fmla="val 8607"/>
              <a:gd name="adj2" fmla="val 944041"/>
              <a:gd name="adj3" fmla="val 19848652"/>
              <a:gd name="adj4" fmla="val 17594313"/>
              <a:gd name="adj5" fmla="val 8885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1" name="環状矢印 50"/>
          <p:cNvSpPr/>
          <p:nvPr/>
        </p:nvSpPr>
        <p:spPr>
          <a:xfrm rot="11619037" flipH="1">
            <a:off x="6084783" y="3001779"/>
            <a:ext cx="2474432" cy="2507665"/>
          </a:xfrm>
          <a:prstGeom prst="circularArrow">
            <a:avLst>
              <a:gd name="adj1" fmla="val 7866"/>
              <a:gd name="adj2" fmla="val 944041"/>
              <a:gd name="adj3" fmla="val 19575902"/>
              <a:gd name="adj4" fmla="val 17626931"/>
              <a:gd name="adj5" fmla="val 8885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7843234" y="1820660"/>
            <a:ext cx="2138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③”</a:t>
            </a:r>
            <a:r>
              <a:rPr kumimoji="1" lang="ja-JP" altLang="en-US" sz="2000" dirty="0" smtClean="0"/>
              <a:t>社会</a:t>
            </a:r>
            <a:r>
              <a:rPr kumimoji="1" lang="en-US" altLang="ja-JP" sz="2000" dirty="0" smtClean="0"/>
              <a:t>”</a:t>
            </a:r>
            <a:r>
              <a:rPr kumimoji="1" lang="ja-JP" altLang="en-US" sz="2000" dirty="0" smtClean="0"/>
              <a:t>へ旅立つ</a:t>
            </a:r>
            <a:endParaRPr kumimoji="1" lang="en-US" altLang="ja-JP" sz="2000" dirty="0" smtClean="0"/>
          </a:p>
        </p:txBody>
      </p:sp>
      <p:pic>
        <p:nvPicPr>
          <p:cNvPr id="53" name="図 52">
            <a:extLst>
              <a:ext uri="{FF2B5EF4-FFF2-40B4-BE49-F238E27FC236}">
                <a16:creationId xmlns="" xmlns:a16="http://schemas.microsoft.com/office/drawing/2014/main" id="{FD617637-8981-4549-8065-2451247C84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46" t="18730" r="11247" b="20264"/>
          <a:stretch/>
        </p:blipFill>
        <p:spPr>
          <a:xfrm>
            <a:off x="8734670" y="3234343"/>
            <a:ext cx="782310" cy="651455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</p:spPr>
      </p:pic>
      <p:pic>
        <p:nvPicPr>
          <p:cNvPr id="54" name="図 53">
            <a:extLst>
              <a:ext uri="{FF2B5EF4-FFF2-40B4-BE49-F238E27FC236}">
                <a16:creationId xmlns="" xmlns:a16="http://schemas.microsoft.com/office/drawing/2014/main" id="{36F654CA-B478-1341-A1FD-0F88D80597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76" t="8335" r="18854" b="11328"/>
          <a:stretch/>
        </p:blipFill>
        <p:spPr>
          <a:xfrm>
            <a:off x="9569169" y="3113627"/>
            <a:ext cx="457536" cy="772171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5" name="図 14" descr="icon_113230_25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711" y="3908507"/>
            <a:ext cx="793144" cy="793144"/>
          </a:xfrm>
          <a:prstGeom prst="rect">
            <a:avLst/>
          </a:prstGeom>
        </p:spPr>
      </p:pic>
      <p:pic>
        <p:nvPicPr>
          <p:cNvPr id="16" name="図 15" descr="icon_113240_25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819" y="3561402"/>
            <a:ext cx="694210" cy="694210"/>
          </a:xfrm>
          <a:prstGeom prst="rect">
            <a:avLst/>
          </a:prstGeom>
        </p:spPr>
      </p:pic>
      <p:pic>
        <p:nvPicPr>
          <p:cNvPr id="17" name="図 16" descr="icon_113150_25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670" y="4007441"/>
            <a:ext cx="694210" cy="694210"/>
          </a:xfrm>
          <a:prstGeom prst="rect">
            <a:avLst/>
          </a:prstGeom>
        </p:spPr>
      </p:pic>
      <p:pic>
        <p:nvPicPr>
          <p:cNvPr id="18" name="図 17" descr="icon_158150_256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460" y="3588998"/>
            <a:ext cx="694210" cy="694210"/>
          </a:xfrm>
          <a:prstGeom prst="rect">
            <a:avLst/>
          </a:prstGeom>
        </p:spPr>
      </p:pic>
      <p:sp>
        <p:nvSpPr>
          <p:cNvPr id="55" name="テキスト ボックス 54"/>
          <p:cNvSpPr txBox="1"/>
          <p:nvPr/>
        </p:nvSpPr>
        <p:spPr>
          <a:xfrm>
            <a:off x="8367483" y="2488497"/>
            <a:ext cx="26342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dirty="0" smtClean="0"/>
              <a:t>大学など、</a:t>
            </a:r>
            <a:endParaRPr kumimoji="1" lang="en-US" altLang="ja-JP" sz="2000" dirty="0" smtClean="0"/>
          </a:p>
          <a:p>
            <a:pPr algn="ctr"/>
            <a:r>
              <a:rPr kumimoji="1" lang="ja-JP" altLang="en-US" sz="2000" dirty="0" smtClean="0"/>
              <a:t>より専門的に学ぶ場へ</a:t>
            </a:r>
            <a:endParaRPr kumimoji="1" lang="en-US" altLang="ja-JP" sz="2000" dirty="0" smtClean="0"/>
          </a:p>
        </p:txBody>
      </p:sp>
      <p:pic>
        <p:nvPicPr>
          <p:cNvPr id="57" name="図 56">
            <a:extLst>
              <a:ext uri="{FF2B5EF4-FFF2-40B4-BE49-F238E27FC236}">
                <a16:creationId xmlns="" xmlns:a16="http://schemas.microsoft.com/office/drawing/2014/main" id="{36F654CA-B478-1341-A1FD-0F88D80597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76" t="8335" r="18854" b="11328"/>
          <a:stretch/>
        </p:blipFill>
        <p:spPr>
          <a:xfrm>
            <a:off x="10082283" y="3104876"/>
            <a:ext cx="457536" cy="77217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8" name="環状矢印 57"/>
          <p:cNvSpPr/>
          <p:nvPr/>
        </p:nvSpPr>
        <p:spPr>
          <a:xfrm rot="863533" flipH="1">
            <a:off x="3499157" y="2110010"/>
            <a:ext cx="2551664" cy="2585934"/>
          </a:xfrm>
          <a:prstGeom prst="circularArrow">
            <a:avLst>
              <a:gd name="adj1" fmla="val 8607"/>
              <a:gd name="adj2" fmla="val 944041"/>
              <a:gd name="adj3" fmla="val 19848652"/>
              <a:gd name="adj4" fmla="val 17768923"/>
              <a:gd name="adj5" fmla="val 8885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11" name="図形グループ 10"/>
          <p:cNvGrpSpPr/>
          <p:nvPr/>
        </p:nvGrpSpPr>
        <p:grpSpPr>
          <a:xfrm>
            <a:off x="5389154" y="4596945"/>
            <a:ext cx="1651517" cy="1169067"/>
            <a:chOff x="5641444" y="3807231"/>
            <a:chExt cx="1152517" cy="815837"/>
          </a:xfrm>
        </p:grpSpPr>
        <p:pic>
          <p:nvPicPr>
            <p:cNvPr id="60" name="図 59" descr="スクリーンショット 2019-03-11 23.17.51.pn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71" t="68130" r="20772" b="10664"/>
            <a:stretch/>
          </p:blipFill>
          <p:spPr>
            <a:xfrm>
              <a:off x="5641444" y="3807231"/>
              <a:ext cx="1152517" cy="351251"/>
            </a:xfrm>
            <a:prstGeom prst="rect">
              <a:avLst/>
            </a:prstGeom>
          </p:spPr>
        </p:pic>
        <p:pic>
          <p:nvPicPr>
            <p:cNvPr id="61" name="図 60" descr="スクリーンショット 2019-03-11 23.17.51.pn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8" t="19705" r="20125" b="52357"/>
            <a:stretch/>
          </p:blipFill>
          <p:spPr>
            <a:xfrm>
              <a:off x="5641444" y="4160322"/>
              <a:ext cx="1152517" cy="462746"/>
            </a:xfrm>
            <a:prstGeom prst="rect">
              <a:avLst/>
            </a:prstGeom>
          </p:spPr>
        </p:pic>
      </p:grpSp>
      <p:cxnSp>
        <p:nvCxnSpPr>
          <p:cNvPr id="6" name="直線矢印コネクタ 5"/>
          <p:cNvCxnSpPr/>
          <p:nvPr/>
        </p:nvCxnSpPr>
        <p:spPr>
          <a:xfrm>
            <a:off x="6149901" y="3464210"/>
            <a:ext cx="0" cy="1049199"/>
          </a:xfrm>
          <a:prstGeom prst="straightConnector1">
            <a:avLst/>
          </a:prstGeom>
          <a:ln w="76200" cmpd="sng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/>
          <p:cNvSpPr txBox="1"/>
          <p:nvPr/>
        </p:nvSpPr>
        <p:spPr>
          <a:xfrm>
            <a:off x="5143255" y="3459315"/>
            <a:ext cx="2013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大人が学び直す場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としても機能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405620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151367" y="1138175"/>
            <a:ext cx="2390588" cy="31085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altLang="ja-JP" sz="2800" b="1" spc="1000" dirty="0" smtClean="0">
              <a:solidFill>
                <a:srgbClr val="FFFFFF"/>
              </a:solidFill>
            </a:endParaRPr>
          </a:p>
          <a:p>
            <a:pPr algn="ctr"/>
            <a:endParaRPr lang="en-US" altLang="ja-JP" sz="2800" b="1" spc="1000" dirty="0">
              <a:solidFill>
                <a:srgbClr val="FFFFFF"/>
              </a:solidFill>
            </a:endParaRPr>
          </a:p>
          <a:p>
            <a:pPr algn="ctr"/>
            <a:r>
              <a:rPr lang="en-US" altLang="ja-JP" sz="2800" b="1" spc="1000" dirty="0" smtClean="0">
                <a:solidFill>
                  <a:srgbClr val="FFFFFF"/>
                </a:solidFill>
              </a:rPr>
              <a:t>EAT</a:t>
            </a:r>
          </a:p>
          <a:p>
            <a:pPr algn="ctr"/>
            <a:r>
              <a:rPr lang="en-US" altLang="ja-JP" sz="2800" b="1" spc="1000" dirty="0">
                <a:solidFill>
                  <a:srgbClr val="FFFFFF"/>
                </a:solidFill>
              </a:rPr>
              <a:t>&amp;</a:t>
            </a:r>
          </a:p>
          <a:p>
            <a:pPr algn="ctr"/>
            <a:r>
              <a:rPr lang="en-US" altLang="ja-JP" sz="2800" b="1" spc="1000" dirty="0" smtClean="0">
                <a:solidFill>
                  <a:srgbClr val="FFFFFF"/>
                </a:solidFill>
              </a:rPr>
              <a:t>BOOK</a:t>
            </a:r>
            <a:endParaRPr lang="en-US" altLang="ja-JP" sz="2800" b="1" spc="1000" dirty="0">
              <a:solidFill>
                <a:srgbClr val="FFFFFF"/>
              </a:solidFill>
            </a:endParaRPr>
          </a:p>
          <a:p>
            <a:pPr algn="ctr"/>
            <a:r>
              <a:rPr lang="en-US" altLang="ja-JP" sz="2800" b="1" spc="1000" dirty="0" smtClean="0">
                <a:solidFill>
                  <a:srgbClr val="FFFFFF"/>
                </a:solidFill>
              </a:rPr>
              <a:t>&amp;</a:t>
            </a:r>
          </a:p>
          <a:p>
            <a:pPr algn="ctr"/>
            <a:r>
              <a:rPr lang="en-US" altLang="ja-JP" sz="2800" b="1" spc="1000" dirty="0" smtClean="0">
                <a:solidFill>
                  <a:srgbClr val="FFFFFF"/>
                </a:solidFill>
              </a:rPr>
              <a:t>REST</a:t>
            </a:r>
            <a:endParaRPr lang="en-US" altLang="ja-JP" sz="2800" b="1" spc="1000" dirty="0">
              <a:solidFill>
                <a:srgbClr val="FFFFFF"/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264757" y="1252748"/>
            <a:ext cx="2168312" cy="52322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ja-JP" sz="2800" b="1" spc="1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1F</a:t>
            </a:r>
            <a:endParaRPr lang="en-US" altLang="ja-JP" sz="2800" b="1" spc="1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1" name="図形グループ 10"/>
          <p:cNvGrpSpPr/>
          <p:nvPr/>
        </p:nvGrpSpPr>
        <p:grpSpPr>
          <a:xfrm>
            <a:off x="2541955" y="960581"/>
            <a:ext cx="9448382" cy="5669029"/>
            <a:chOff x="246472" y="830998"/>
            <a:chExt cx="9448382" cy="5669029"/>
          </a:xfrm>
        </p:grpSpPr>
        <p:grpSp>
          <p:nvGrpSpPr>
            <p:cNvPr id="3" name="図形グループ 2"/>
            <p:cNvGrpSpPr/>
            <p:nvPr/>
          </p:nvGrpSpPr>
          <p:grpSpPr>
            <a:xfrm>
              <a:off x="246472" y="830998"/>
              <a:ext cx="9448382" cy="5669029"/>
              <a:chOff x="0" y="812800"/>
              <a:chExt cx="7556500" cy="6045200"/>
            </a:xfrm>
          </p:grpSpPr>
          <p:pic>
            <p:nvPicPr>
              <p:cNvPr id="6" name="図 5" descr="スクリーンショット 2018-08-28 2.43.51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0" y="812800"/>
                <a:ext cx="7556500" cy="6045200"/>
              </a:xfrm>
              <a:prstGeom prst="rect">
                <a:avLst/>
              </a:prstGeom>
            </p:spPr>
          </p:pic>
          <p:sp>
            <p:nvSpPr>
              <p:cNvPr id="14" name="正方形/長方形 13"/>
              <p:cNvSpPr/>
              <p:nvPr/>
            </p:nvSpPr>
            <p:spPr>
              <a:xfrm>
                <a:off x="1205529" y="1305131"/>
                <a:ext cx="1445628" cy="219417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3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正方形/長方形 26"/>
              <p:cNvSpPr/>
              <p:nvPr/>
            </p:nvSpPr>
            <p:spPr>
              <a:xfrm>
                <a:off x="1219200" y="4229100"/>
                <a:ext cx="4622800" cy="2240065"/>
              </a:xfrm>
              <a:prstGeom prst="rect">
                <a:avLst/>
              </a:prstGeom>
              <a:solidFill>
                <a:srgbClr val="00FF00">
                  <a:alpha val="50000"/>
                </a:srgbClr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正方形/長方形 29"/>
              <p:cNvSpPr/>
              <p:nvPr/>
            </p:nvSpPr>
            <p:spPr>
              <a:xfrm>
                <a:off x="3557977" y="1305131"/>
                <a:ext cx="3548220" cy="219417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3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テキスト ボックス 16"/>
              <p:cNvSpPr txBox="1"/>
              <p:nvPr/>
            </p:nvSpPr>
            <p:spPr>
              <a:xfrm>
                <a:off x="4470852" y="2390204"/>
                <a:ext cx="1432923" cy="426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2000" dirty="0" smtClean="0">
                    <a:solidFill>
                      <a:srgbClr val="000000"/>
                    </a:solidFill>
                  </a:rPr>
                  <a:t>まちのラウンジ</a:t>
                </a:r>
                <a:endParaRPr lang="ja-JP" altLang="en-US" sz="2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1313284" y="2423024"/>
                <a:ext cx="1230122" cy="393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dirty="0" smtClean="0">
                    <a:solidFill>
                      <a:srgbClr val="000000"/>
                    </a:solidFill>
                  </a:rPr>
                  <a:t>みんなの本棚</a:t>
                </a:r>
                <a:endParaRPr lang="en-US" altLang="ja-JP" dirty="0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8" name="テキスト ボックス 17"/>
            <p:cNvSpPr txBox="1"/>
            <p:nvPr/>
          </p:nvSpPr>
          <p:spPr>
            <a:xfrm>
              <a:off x="3729943" y="4857530"/>
              <a:ext cx="16059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000" dirty="0" smtClean="0">
                  <a:solidFill>
                    <a:srgbClr val="000000"/>
                  </a:solidFill>
                </a:rPr>
                <a:t>飲食店</a:t>
              </a:r>
              <a:endParaRPr lang="ja-JP" alt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43195" y="1962699"/>
              <a:ext cx="1271576" cy="986122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3200" dirty="0">
                <a:solidFill>
                  <a:srgbClr val="000000"/>
                </a:solidFill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50822" y="2347730"/>
              <a:ext cx="1043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dirty="0" smtClean="0">
                  <a:solidFill>
                    <a:srgbClr val="000000"/>
                  </a:solidFill>
                </a:rPr>
                <a:t>べビー</a:t>
              </a:r>
              <a:endParaRPr lang="en-US" altLang="ja-JP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ja-JP" altLang="en-US" dirty="0" smtClean="0">
                  <a:solidFill>
                    <a:srgbClr val="000000"/>
                  </a:solidFill>
                </a:rPr>
                <a:t>スペース</a:t>
              </a:r>
              <a:endParaRPr lang="en-US" altLang="ja-JP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2" name="図 1" descr="icon_111640_25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4165" y="4888339"/>
              <a:ext cx="330496" cy="330496"/>
            </a:xfrm>
            <a:prstGeom prst="rect">
              <a:avLst/>
            </a:prstGeom>
          </p:spPr>
        </p:pic>
        <p:pic>
          <p:nvPicPr>
            <p:cNvPr id="5" name="図 4" descr="icon_111860_256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5535" y="1758012"/>
              <a:ext cx="629130" cy="629130"/>
            </a:xfrm>
            <a:prstGeom prst="rect">
              <a:avLst/>
            </a:prstGeom>
          </p:spPr>
        </p:pic>
        <p:pic>
          <p:nvPicPr>
            <p:cNvPr id="7" name="図 6" descr="icon_141200_256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332" y="1890662"/>
              <a:ext cx="426203" cy="426203"/>
            </a:xfrm>
            <a:prstGeom prst="rect">
              <a:avLst/>
            </a:prstGeom>
          </p:spPr>
        </p:pic>
        <p:pic>
          <p:nvPicPr>
            <p:cNvPr id="8" name="図 7" descr="icon_111220_256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454" y="1833239"/>
              <a:ext cx="553903" cy="553903"/>
            </a:xfrm>
            <a:prstGeom prst="rect">
              <a:avLst/>
            </a:prstGeom>
          </p:spPr>
        </p:pic>
        <p:pic>
          <p:nvPicPr>
            <p:cNvPr id="9" name="図 8" descr="icon_131250_256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915" y="2000106"/>
              <a:ext cx="348328" cy="348328"/>
            </a:xfrm>
            <a:prstGeom prst="rect">
              <a:avLst/>
            </a:prstGeom>
          </p:spPr>
        </p:pic>
        <p:pic>
          <p:nvPicPr>
            <p:cNvPr id="10" name="図 9" descr="icon_145740_256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5052" y="4857530"/>
              <a:ext cx="361305" cy="361305"/>
            </a:xfrm>
            <a:prstGeom prst="rect">
              <a:avLst/>
            </a:prstGeom>
          </p:spPr>
        </p:pic>
      </p:grpSp>
      <p:sp>
        <p:nvSpPr>
          <p:cNvPr id="31" name="TextBox 17">
            <a:extLst>
              <a:ext uri="{FF2B5EF4-FFF2-40B4-BE49-F238E27FC236}">
                <a16:creationId xmlns="" xmlns:a16="http://schemas.microsoft.com/office/drawing/2014/main" id="{8B87C18B-B849-4274-B5BB-95C63E543F85}"/>
              </a:ext>
            </a:extLst>
          </p:cNvPr>
          <p:cNvSpPr txBox="1"/>
          <p:nvPr/>
        </p:nvSpPr>
        <p:spPr>
          <a:xfrm>
            <a:off x="0" y="-14729"/>
            <a:ext cx="1219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spc="1000" dirty="0" smtClean="0"/>
              <a:t>OUR SERVICE</a:t>
            </a:r>
            <a:endParaRPr lang="en-US" sz="4000" b="1" spc="1000" dirty="0"/>
          </a:p>
        </p:txBody>
      </p:sp>
    </p:spTree>
    <p:extLst>
      <p:ext uri="{BB962C8B-B14F-4D97-AF65-F5344CB8AC3E}">
        <p14:creationId xmlns:p14="http://schemas.microsoft.com/office/powerpoint/2010/main" val="207608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図形グループ 11"/>
          <p:cNvGrpSpPr/>
          <p:nvPr/>
        </p:nvGrpSpPr>
        <p:grpSpPr>
          <a:xfrm>
            <a:off x="2601190" y="1259878"/>
            <a:ext cx="9456863" cy="5402897"/>
            <a:chOff x="168751" y="966804"/>
            <a:chExt cx="9764966" cy="5578923"/>
          </a:xfrm>
        </p:grpSpPr>
        <p:grpSp>
          <p:nvGrpSpPr>
            <p:cNvPr id="3" name="図形グループ 2"/>
            <p:cNvGrpSpPr/>
            <p:nvPr/>
          </p:nvGrpSpPr>
          <p:grpSpPr>
            <a:xfrm>
              <a:off x="168751" y="966804"/>
              <a:ext cx="9764966" cy="5578923"/>
              <a:chOff x="245273" y="787400"/>
              <a:chExt cx="7652124" cy="5829084"/>
            </a:xfrm>
          </p:grpSpPr>
          <p:pic>
            <p:nvPicPr>
              <p:cNvPr id="2" name="図 1" descr="スクリーンショット 2018-08-28 2.43.29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5273" y="787400"/>
                <a:ext cx="7652124" cy="5829084"/>
              </a:xfrm>
              <a:prstGeom prst="rect">
                <a:avLst/>
              </a:prstGeom>
            </p:spPr>
          </p:pic>
          <p:sp>
            <p:nvSpPr>
              <p:cNvPr id="10" name="正方形/長方形 9"/>
              <p:cNvSpPr/>
              <p:nvPr/>
            </p:nvSpPr>
            <p:spPr>
              <a:xfrm>
                <a:off x="1365632" y="2463399"/>
                <a:ext cx="2838068" cy="3937491"/>
              </a:xfrm>
              <a:prstGeom prst="rect">
                <a:avLst/>
              </a:prstGeom>
              <a:solidFill>
                <a:srgbClr val="FFFF00">
                  <a:alpha val="30000"/>
                </a:srgbClr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1" name="正方形/長方形 10"/>
              <p:cNvSpPr/>
              <p:nvPr/>
            </p:nvSpPr>
            <p:spPr>
              <a:xfrm>
                <a:off x="4203699" y="2441081"/>
                <a:ext cx="2536416" cy="2494073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0" name="正方形/長方形 19"/>
              <p:cNvSpPr/>
              <p:nvPr/>
            </p:nvSpPr>
            <p:spPr>
              <a:xfrm>
                <a:off x="5154637" y="929374"/>
                <a:ext cx="2478062" cy="1166126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2" name="テキスト ボックス 21"/>
              <p:cNvSpPr txBox="1"/>
              <p:nvPr/>
            </p:nvSpPr>
            <p:spPr>
              <a:xfrm>
                <a:off x="1814368" y="4144430"/>
                <a:ext cx="1919620" cy="595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400" dirty="0" smtClean="0"/>
                  <a:t>スタジオ</a:t>
                </a:r>
                <a:endParaRPr kumimoji="1" lang="ja-JP" altLang="en-US" sz="2400" dirty="0"/>
              </a:p>
            </p:txBody>
          </p:sp>
          <p:sp>
            <p:nvSpPr>
              <p:cNvPr id="33" name="正方形/長方形 32"/>
              <p:cNvSpPr/>
              <p:nvPr/>
            </p:nvSpPr>
            <p:spPr>
              <a:xfrm>
                <a:off x="5154637" y="5158114"/>
                <a:ext cx="2478063" cy="1242777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3" name="テキスト ボックス 22"/>
              <p:cNvSpPr txBox="1"/>
              <p:nvPr/>
            </p:nvSpPr>
            <p:spPr>
              <a:xfrm>
                <a:off x="2493493" y="4627869"/>
                <a:ext cx="503195" cy="314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en-US" sz="1400" dirty="0" smtClean="0"/>
                  <a:t>84</a:t>
                </a:r>
                <a:r>
                  <a:rPr kumimoji="1" lang="en-US" altLang="ja-JP" sz="1400" dirty="0" smtClean="0"/>
                  <a:t>m</a:t>
                </a:r>
                <a:r>
                  <a:rPr kumimoji="1" lang="ja-JP" altLang="en-US" sz="1400" dirty="0" smtClean="0"/>
                  <a:t>２</a:t>
                </a:r>
                <a:endParaRPr kumimoji="1" lang="ja-JP" altLang="en-US" sz="1400" dirty="0"/>
              </a:p>
            </p:txBody>
          </p:sp>
          <p:sp>
            <p:nvSpPr>
              <p:cNvPr id="44" name="テキスト ボックス 43"/>
              <p:cNvSpPr txBox="1"/>
              <p:nvPr/>
            </p:nvSpPr>
            <p:spPr>
              <a:xfrm>
                <a:off x="6646612" y="5587470"/>
                <a:ext cx="719686" cy="4088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2000" dirty="0" smtClean="0"/>
                  <a:t>201</a:t>
                </a:r>
                <a:endParaRPr kumimoji="1" lang="ja-JP" altLang="en-US" sz="2000" dirty="0"/>
              </a:p>
            </p:txBody>
          </p:sp>
        </p:grpSp>
        <p:sp>
          <p:nvSpPr>
            <p:cNvPr id="35" name="テキスト ボックス 34"/>
            <p:cNvSpPr txBox="1"/>
            <p:nvPr/>
          </p:nvSpPr>
          <p:spPr>
            <a:xfrm>
              <a:off x="6911392" y="5574124"/>
              <a:ext cx="9184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 smtClean="0"/>
                <a:t>202</a:t>
              </a:r>
              <a:endParaRPr kumimoji="1" lang="ja-JP" altLang="en-US" sz="2000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7252372" y="2869460"/>
              <a:ext cx="9184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 smtClean="0"/>
                <a:t>20</a:t>
              </a:r>
              <a:r>
                <a:rPr kumimoji="1" lang="ja-JP" altLang="en-US" sz="2000" dirty="0" smtClean="0"/>
                <a:t>５</a:t>
              </a:r>
              <a:endParaRPr kumimoji="1" lang="ja-JP" altLang="en-US" sz="2000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5644804" y="2869083"/>
              <a:ext cx="9184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 smtClean="0"/>
                <a:t>20</a:t>
              </a:r>
              <a:r>
                <a:rPr kumimoji="1" lang="ja-JP" altLang="en-US" sz="2000" dirty="0" smtClean="0"/>
                <a:t>６</a:t>
              </a:r>
              <a:endParaRPr kumimoji="1" lang="ja-JP" altLang="en-US" sz="2000" dirty="0"/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5658190" y="4026299"/>
              <a:ext cx="9184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 smtClean="0"/>
                <a:t>20</a:t>
              </a:r>
              <a:r>
                <a:rPr kumimoji="1" lang="ja-JP" altLang="en-US" sz="2000" dirty="0" smtClean="0"/>
                <a:t>４</a:t>
              </a:r>
              <a:endParaRPr kumimoji="1" lang="ja-JP" altLang="en-US" sz="2000" dirty="0"/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7309982" y="4026299"/>
              <a:ext cx="9184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 smtClean="0"/>
                <a:t>20</a:t>
              </a:r>
              <a:r>
                <a:rPr kumimoji="1" lang="ja-JP" altLang="en-US" sz="2000" dirty="0" smtClean="0"/>
                <a:t>３</a:t>
              </a:r>
              <a:endParaRPr kumimoji="1" lang="ja-JP" altLang="en-US" sz="2000" dirty="0"/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8456895" y="1279586"/>
              <a:ext cx="9184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 smtClean="0"/>
                <a:t>207</a:t>
              </a:r>
              <a:endParaRPr kumimoji="1" lang="ja-JP" altLang="en-US" sz="2000" dirty="0"/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6864163" y="1294527"/>
              <a:ext cx="9184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dirty="0" smtClean="0"/>
                <a:t>208</a:t>
              </a:r>
              <a:endParaRPr kumimoji="1" lang="ja-JP" altLang="en-US" sz="2000" dirty="0"/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6985221" y="1604528"/>
              <a:ext cx="835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smtClean="0"/>
                <a:t>13</a:t>
              </a:r>
              <a:r>
                <a:rPr kumimoji="1" lang="en-US" altLang="ja-JP" sz="1400" dirty="0" smtClean="0"/>
                <a:t>m</a:t>
              </a:r>
              <a:r>
                <a:rPr kumimoji="1" lang="ja-JP" altLang="en-US" sz="1400" dirty="0" smtClean="0"/>
                <a:t>２</a:t>
              </a:r>
              <a:endParaRPr kumimoji="1" lang="ja-JP" altLang="en-US" sz="1400" dirty="0"/>
            </a:p>
          </p:txBody>
        </p:sp>
        <p:sp>
          <p:nvSpPr>
            <p:cNvPr id="49" name="テキスト ボックス 48"/>
            <p:cNvSpPr txBox="1"/>
            <p:nvPr/>
          </p:nvSpPr>
          <p:spPr>
            <a:xfrm>
              <a:off x="8644268" y="1604528"/>
              <a:ext cx="835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smtClean="0"/>
                <a:t>13</a:t>
              </a:r>
              <a:r>
                <a:rPr kumimoji="1" lang="en-US" altLang="ja-JP" sz="1400" dirty="0" smtClean="0"/>
                <a:t>m</a:t>
              </a:r>
              <a:r>
                <a:rPr kumimoji="1" lang="ja-JP" altLang="en-US" sz="1400" dirty="0" smtClean="0"/>
                <a:t>２</a:t>
              </a:r>
              <a:endParaRPr kumimoji="1" lang="ja-JP" altLang="en-US" sz="1400" dirty="0"/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5712786" y="3240439"/>
              <a:ext cx="835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smtClean="0"/>
                <a:t>13</a:t>
              </a:r>
              <a:r>
                <a:rPr kumimoji="1" lang="en-US" altLang="ja-JP" sz="1400" dirty="0" smtClean="0"/>
                <a:t>m</a:t>
              </a:r>
              <a:r>
                <a:rPr kumimoji="1" lang="ja-JP" altLang="en-US" sz="1400" dirty="0" smtClean="0"/>
                <a:t>２</a:t>
              </a:r>
              <a:endParaRPr kumimoji="1" lang="ja-JP" altLang="en-US" sz="1400" dirty="0"/>
            </a:p>
          </p:txBody>
        </p:sp>
        <p:sp>
          <p:nvSpPr>
            <p:cNvPr id="51" name="テキスト ボックス 50"/>
            <p:cNvSpPr txBox="1"/>
            <p:nvPr/>
          </p:nvSpPr>
          <p:spPr>
            <a:xfrm>
              <a:off x="7406049" y="3240439"/>
              <a:ext cx="835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smtClean="0"/>
                <a:t>13</a:t>
              </a:r>
              <a:r>
                <a:rPr kumimoji="1" lang="en-US" altLang="ja-JP" sz="1400" dirty="0" smtClean="0"/>
                <a:t>m</a:t>
              </a:r>
              <a:r>
                <a:rPr kumimoji="1" lang="ja-JP" altLang="en-US" sz="1400" dirty="0" smtClean="0"/>
                <a:t>２</a:t>
              </a:r>
              <a:endParaRPr kumimoji="1" lang="ja-JP" altLang="en-US" sz="1400" dirty="0"/>
            </a:p>
          </p:txBody>
        </p:sp>
        <p:sp>
          <p:nvSpPr>
            <p:cNvPr id="52" name="テキスト ボックス 51"/>
            <p:cNvSpPr txBox="1"/>
            <p:nvPr/>
          </p:nvSpPr>
          <p:spPr>
            <a:xfrm>
              <a:off x="5717507" y="4374908"/>
              <a:ext cx="835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smtClean="0"/>
                <a:t>13</a:t>
              </a:r>
              <a:r>
                <a:rPr kumimoji="1" lang="en-US" altLang="ja-JP" sz="1400" dirty="0" smtClean="0"/>
                <a:t>m</a:t>
              </a:r>
              <a:r>
                <a:rPr kumimoji="1" lang="ja-JP" altLang="en-US" sz="1400" dirty="0" smtClean="0"/>
                <a:t>２</a:t>
              </a:r>
              <a:endParaRPr kumimoji="1" lang="ja-JP" altLang="en-US" sz="1400" dirty="0"/>
            </a:p>
          </p:txBody>
        </p:sp>
        <p:sp>
          <p:nvSpPr>
            <p:cNvPr id="53" name="テキスト ボックス 52"/>
            <p:cNvSpPr txBox="1"/>
            <p:nvPr/>
          </p:nvSpPr>
          <p:spPr>
            <a:xfrm>
              <a:off x="7383812" y="4377976"/>
              <a:ext cx="835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smtClean="0"/>
                <a:t>13</a:t>
              </a:r>
              <a:r>
                <a:rPr kumimoji="1" lang="en-US" altLang="ja-JP" sz="1400" dirty="0" smtClean="0"/>
                <a:t>m</a:t>
              </a:r>
              <a:r>
                <a:rPr kumimoji="1" lang="ja-JP" altLang="en-US" sz="1400" dirty="0" smtClean="0"/>
                <a:t>２</a:t>
              </a:r>
              <a:endParaRPr kumimoji="1" lang="ja-JP" altLang="en-US" sz="1400" dirty="0"/>
            </a:p>
          </p:txBody>
        </p:sp>
        <p:sp>
          <p:nvSpPr>
            <p:cNvPr id="54" name="テキスト ボックス 53"/>
            <p:cNvSpPr txBox="1"/>
            <p:nvPr/>
          </p:nvSpPr>
          <p:spPr>
            <a:xfrm>
              <a:off x="6985221" y="5972194"/>
              <a:ext cx="835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smtClean="0"/>
                <a:t>13</a:t>
              </a:r>
              <a:r>
                <a:rPr kumimoji="1" lang="en-US" altLang="ja-JP" sz="1400" dirty="0" smtClean="0"/>
                <a:t>m</a:t>
              </a:r>
              <a:r>
                <a:rPr kumimoji="1" lang="ja-JP" altLang="en-US" sz="1400" dirty="0" smtClean="0"/>
                <a:t>２</a:t>
              </a:r>
              <a:endParaRPr kumimoji="1" lang="ja-JP" altLang="en-US" sz="1400" dirty="0"/>
            </a:p>
          </p:txBody>
        </p:sp>
        <p:sp>
          <p:nvSpPr>
            <p:cNvPr id="55" name="テキスト ボックス 54"/>
            <p:cNvSpPr txBox="1"/>
            <p:nvPr/>
          </p:nvSpPr>
          <p:spPr>
            <a:xfrm>
              <a:off x="8619142" y="5945524"/>
              <a:ext cx="835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400" dirty="0" smtClean="0"/>
                <a:t>13</a:t>
              </a:r>
              <a:r>
                <a:rPr kumimoji="1" lang="en-US" altLang="ja-JP" sz="1400" dirty="0" smtClean="0"/>
                <a:t>m</a:t>
              </a:r>
              <a:r>
                <a:rPr kumimoji="1" lang="ja-JP" altLang="en-US" sz="1400" dirty="0" smtClean="0"/>
                <a:t>２</a:t>
              </a:r>
              <a:endParaRPr kumimoji="1" lang="ja-JP" altLang="en-US" sz="1400" dirty="0"/>
            </a:p>
          </p:txBody>
        </p:sp>
        <p:sp>
          <p:nvSpPr>
            <p:cNvPr id="56" name="正方形/長方形 55"/>
            <p:cNvSpPr/>
            <p:nvPr/>
          </p:nvSpPr>
          <p:spPr>
            <a:xfrm>
              <a:off x="4810658" y="1115120"/>
              <a:ext cx="1622991" cy="1103646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5257752" y="5163702"/>
              <a:ext cx="1213503" cy="1205524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2206582" y="1101451"/>
              <a:ext cx="2584069" cy="983935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7" name="直線コネクタ 6"/>
            <p:cNvCxnSpPr/>
            <p:nvPr/>
          </p:nvCxnSpPr>
          <p:spPr>
            <a:xfrm>
              <a:off x="2206582" y="1079207"/>
              <a:ext cx="2642488" cy="100617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正方形/長方形 58"/>
            <p:cNvSpPr/>
            <p:nvPr/>
          </p:nvSpPr>
          <p:spPr>
            <a:xfrm>
              <a:off x="289027" y="2437882"/>
              <a:ext cx="1312085" cy="1218276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31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cxnSp>
          <p:nvCxnSpPr>
            <p:cNvPr id="60" name="直線コネクタ 59"/>
            <p:cNvCxnSpPr/>
            <p:nvPr/>
          </p:nvCxnSpPr>
          <p:spPr>
            <a:xfrm>
              <a:off x="289027" y="2417501"/>
              <a:ext cx="1341748" cy="123865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図 5" descr="icon_110110_256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3899" y="4016923"/>
              <a:ext cx="535056" cy="535056"/>
            </a:xfrm>
            <a:prstGeom prst="rect">
              <a:avLst/>
            </a:prstGeom>
          </p:spPr>
        </p:pic>
      </p:grpSp>
      <p:sp>
        <p:nvSpPr>
          <p:cNvPr id="45" name="正方形/長方形 44"/>
          <p:cNvSpPr/>
          <p:nvPr/>
        </p:nvSpPr>
        <p:spPr>
          <a:xfrm>
            <a:off x="84884" y="1345713"/>
            <a:ext cx="2494388" cy="26776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pPr algn="ctr"/>
            <a:endParaRPr lang="en-US" altLang="ja-JP" sz="2800" b="1" spc="1000" dirty="0" smtClean="0">
              <a:solidFill>
                <a:srgbClr val="FFFFFF"/>
              </a:solidFill>
            </a:endParaRPr>
          </a:p>
          <a:p>
            <a:pPr algn="ctr"/>
            <a:endParaRPr lang="en-US" altLang="ja-JP" sz="2800" b="1" spc="1000" dirty="0">
              <a:solidFill>
                <a:srgbClr val="FFFFFF"/>
              </a:solidFill>
            </a:endParaRPr>
          </a:p>
          <a:p>
            <a:pPr algn="ctr"/>
            <a:r>
              <a:rPr lang="en-US" altLang="ja-JP" sz="2800" b="1" spc="1000" dirty="0" smtClean="0">
                <a:solidFill>
                  <a:srgbClr val="FFFFFF"/>
                </a:solidFill>
              </a:rPr>
              <a:t>WORK</a:t>
            </a:r>
          </a:p>
          <a:p>
            <a:pPr algn="ctr"/>
            <a:r>
              <a:rPr lang="en-US" altLang="ja-JP" sz="2800" b="1" spc="1000" dirty="0" smtClean="0">
                <a:solidFill>
                  <a:srgbClr val="FFFFFF"/>
                </a:solidFill>
              </a:rPr>
              <a:t>&amp;  </a:t>
            </a:r>
            <a:endParaRPr lang="en-US" altLang="ja-JP" sz="2800" b="1" spc="1000" dirty="0">
              <a:solidFill>
                <a:srgbClr val="FFFFFF"/>
              </a:solidFill>
            </a:endParaRPr>
          </a:p>
          <a:p>
            <a:pPr algn="ctr"/>
            <a:r>
              <a:rPr lang="en-US" altLang="ja-JP" sz="2800" b="1" spc="1000" dirty="0" smtClean="0">
                <a:solidFill>
                  <a:srgbClr val="FFFFFF"/>
                </a:solidFill>
              </a:rPr>
              <a:t>EXPERI-ENCE</a:t>
            </a:r>
          </a:p>
        </p:txBody>
      </p:sp>
      <p:sp>
        <p:nvSpPr>
          <p:cNvPr id="40" name="正方形/長方形 39"/>
          <p:cNvSpPr/>
          <p:nvPr/>
        </p:nvSpPr>
        <p:spPr>
          <a:xfrm>
            <a:off x="247670" y="1480390"/>
            <a:ext cx="2168312" cy="523220"/>
          </a:xfrm>
          <a:prstGeom prst="rect">
            <a:avLst/>
          </a:prstGeom>
          <a:solidFill>
            <a:srgbClr val="FFFFFF"/>
          </a:solidFill>
          <a:ln w="38100" cmpd="sng"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ja-JP" sz="2800" b="1" spc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</a:t>
            </a:r>
            <a:r>
              <a:rPr lang="en-US" altLang="ja-JP" sz="2800" b="1" spc="1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F</a:t>
            </a:r>
            <a:endParaRPr lang="en-US" altLang="ja-JP" sz="2800" b="1" spc="1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7904463" y="3633545"/>
            <a:ext cx="2372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シェアオフィス</a:t>
            </a:r>
            <a:endParaRPr kumimoji="1" lang="ja-JP" altLang="en-US" sz="2400" dirty="0"/>
          </a:p>
        </p:txBody>
      </p:sp>
      <p:sp>
        <p:nvSpPr>
          <p:cNvPr id="62" name="TextBox 17">
            <a:extLst>
              <a:ext uri="{FF2B5EF4-FFF2-40B4-BE49-F238E27FC236}">
                <a16:creationId xmlns="" xmlns:a16="http://schemas.microsoft.com/office/drawing/2014/main" id="{8B87C18B-B849-4274-B5BB-95C63E543F85}"/>
              </a:ext>
            </a:extLst>
          </p:cNvPr>
          <p:cNvSpPr txBox="1"/>
          <p:nvPr/>
        </p:nvSpPr>
        <p:spPr>
          <a:xfrm>
            <a:off x="0" y="-14729"/>
            <a:ext cx="1219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spc="1000" dirty="0" smtClean="0"/>
              <a:t>OUR SERVICE</a:t>
            </a:r>
            <a:endParaRPr lang="en-US" sz="4000" b="1" spc="1000" dirty="0"/>
          </a:p>
        </p:txBody>
      </p:sp>
    </p:spTree>
    <p:extLst>
      <p:ext uri="{BB962C8B-B14F-4D97-AF65-F5344CB8AC3E}">
        <p14:creationId xmlns:p14="http://schemas.microsoft.com/office/powerpoint/2010/main" val="252384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図形グループ 20"/>
          <p:cNvGrpSpPr/>
          <p:nvPr/>
        </p:nvGrpSpPr>
        <p:grpSpPr>
          <a:xfrm>
            <a:off x="3226876" y="839162"/>
            <a:ext cx="8500291" cy="5500023"/>
            <a:chOff x="334366" y="1143281"/>
            <a:chExt cx="8832104" cy="5714719"/>
          </a:xfrm>
        </p:grpSpPr>
        <p:sp>
          <p:nvSpPr>
            <p:cNvPr id="20" name="フリーフォーム 19"/>
            <p:cNvSpPr/>
            <p:nvPr/>
          </p:nvSpPr>
          <p:spPr>
            <a:xfrm>
              <a:off x="1284112" y="3880556"/>
              <a:ext cx="7648222" cy="2554111"/>
            </a:xfrm>
            <a:custGeom>
              <a:avLst/>
              <a:gdLst>
                <a:gd name="connsiteX0" fmla="*/ 6124222 w 7648222"/>
                <a:gd name="connsiteY0" fmla="*/ 14111 h 2554111"/>
                <a:gd name="connsiteX1" fmla="*/ 0 w 7648222"/>
                <a:gd name="connsiteY1" fmla="*/ 0 h 2554111"/>
                <a:gd name="connsiteX2" fmla="*/ 1538111 w 7648222"/>
                <a:gd name="connsiteY2" fmla="*/ 2540000 h 2554111"/>
                <a:gd name="connsiteX3" fmla="*/ 7648222 w 7648222"/>
                <a:gd name="connsiteY3" fmla="*/ 2554111 h 2554111"/>
                <a:gd name="connsiteX4" fmla="*/ 6124222 w 7648222"/>
                <a:gd name="connsiteY4" fmla="*/ 14111 h 255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48222" h="2554111">
                  <a:moveTo>
                    <a:pt x="6124222" y="14111"/>
                  </a:moveTo>
                  <a:lnTo>
                    <a:pt x="0" y="0"/>
                  </a:lnTo>
                  <a:lnTo>
                    <a:pt x="1538111" y="2540000"/>
                  </a:lnTo>
                  <a:lnTo>
                    <a:pt x="7648222" y="2554111"/>
                  </a:lnTo>
                  <a:lnTo>
                    <a:pt x="6124222" y="14111"/>
                  </a:lnTo>
                  <a:close/>
                </a:path>
              </a:pathLst>
            </a:custGeom>
            <a:solidFill>
              <a:srgbClr val="82FF12">
                <a:alpha val="49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" name="図 3" descr="アカリ〜公園パース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6" t="16671"/>
            <a:stretch/>
          </p:blipFill>
          <p:spPr>
            <a:xfrm>
              <a:off x="334366" y="1143281"/>
              <a:ext cx="8832104" cy="5714719"/>
            </a:xfrm>
            <a:prstGeom prst="rect">
              <a:avLst/>
            </a:prstGeom>
          </p:spPr>
        </p:pic>
      </p:grpSp>
      <p:grpSp>
        <p:nvGrpSpPr>
          <p:cNvPr id="18" name="図形グループ 17"/>
          <p:cNvGrpSpPr/>
          <p:nvPr/>
        </p:nvGrpSpPr>
        <p:grpSpPr>
          <a:xfrm>
            <a:off x="202537" y="2519105"/>
            <a:ext cx="3177060" cy="2131875"/>
            <a:chOff x="-717176" y="1279418"/>
            <a:chExt cx="3860303" cy="2590345"/>
          </a:xfrm>
        </p:grpSpPr>
        <p:sp>
          <p:nvSpPr>
            <p:cNvPr id="11" name="四角形吹き出し 10"/>
            <p:cNvSpPr/>
            <p:nvPr/>
          </p:nvSpPr>
          <p:spPr>
            <a:xfrm>
              <a:off x="-717176" y="1279418"/>
              <a:ext cx="3860303" cy="2590345"/>
            </a:xfrm>
            <a:prstGeom prst="wedgeRectCallout">
              <a:avLst>
                <a:gd name="adj1" fmla="val 73617"/>
                <a:gd name="adj2" fmla="val -20043"/>
              </a:avLst>
            </a:prstGeom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6" name="図 5" descr="写真 2018-10-08 11 35 38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6846" y="1351303"/>
              <a:ext cx="3688570" cy="2452506"/>
            </a:xfrm>
            <a:prstGeom prst="rect">
              <a:avLst/>
            </a:prstGeom>
          </p:spPr>
        </p:pic>
      </p:grpSp>
      <p:grpSp>
        <p:nvGrpSpPr>
          <p:cNvPr id="17" name="図形グループ 16"/>
          <p:cNvGrpSpPr/>
          <p:nvPr/>
        </p:nvGrpSpPr>
        <p:grpSpPr>
          <a:xfrm>
            <a:off x="2036155" y="4650980"/>
            <a:ext cx="3155553" cy="2118235"/>
            <a:chOff x="2024165" y="4177505"/>
            <a:chExt cx="3875592" cy="2601578"/>
          </a:xfrm>
        </p:grpSpPr>
        <p:sp>
          <p:nvSpPr>
            <p:cNvPr id="16" name="四角形吹き出し 15"/>
            <p:cNvSpPr/>
            <p:nvPr/>
          </p:nvSpPr>
          <p:spPr>
            <a:xfrm>
              <a:off x="2024165" y="4177505"/>
              <a:ext cx="3875592" cy="2601578"/>
            </a:xfrm>
            <a:prstGeom prst="wedgeRectCallout">
              <a:avLst>
                <a:gd name="adj1" fmla="val 63978"/>
                <a:gd name="adj2" fmla="val -30928"/>
              </a:avLst>
            </a:prstGeom>
            <a:ln w="28575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9" name="図 8" descr="写真 2018-10-08 12 24 13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9829" y="4277167"/>
              <a:ext cx="3639733" cy="2420427"/>
            </a:xfrm>
            <a:prstGeom prst="rect">
              <a:avLst/>
            </a:prstGeom>
          </p:spPr>
        </p:pic>
      </p:grpSp>
      <p:grpSp>
        <p:nvGrpSpPr>
          <p:cNvPr id="2" name="図形グループ 1"/>
          <p:cNvGrpSpPr/>
          <p:nvPr/>
        </p:nvGrpSpPr>
        <p:grpSpPr>
          <a:xfrm>
            <a:off x="202536" y="163829"/>
            <a:ext cx="2405378" cy="1754327"/>
            <a:chOff x="202536" y="163829"/>
            <a:chExt cx="2405378" cy="1754327"/>
          </a:xfrm>
        </p:grpSpPr>
        <p:sp>
          <p:nvSpPr>
            <p:cNvPr id="15" name="正方形/長方形 14"/>
            <p:cNvSpPr/>
            <p:nvPr/>
          </p:nvSpPr>
          <p:spPr>
            <a:xfrm>
              <a:off x="202536" y="163829"/>
              <a:ext cx="2405378" cy="1754327"/>
            </a:xfrm>
            <a:prstGeom prst="rect">
              <a:avLst/>
            </a:prstGeom>
            <a:solidFill>
              <a:srgbClr val="88DAD3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algn="dist"/>
              <a:endParaRPr lang="en-US" altLang="ja-JP" sz="3600" b="1" spc="1000" dirty="0" smtClean="0">
                <a:solidFill>
                  <a:schemeClr val="bg1"/>
                </a:solidFill>
              </a:endParaRPr>
            </a:p>
            <a:p>
              <a:pPr algn="dist"/>
              <a:endParaRPr lang="en-US" altLang="ja-JP" sz="3600" b="1" spc="1000" dirty="0" smtClean="0">
                <a:solidFill>
                  <a:schemeClr val="bg1"/>
                </a:solidFill>
              </a:endParaRPr>
            </a:p>
            <a:p>
              <a:pPr algn="dist"/>
              <a:r>
                <a:rPr lang="en-US" altLang="ja-JP" sz="3600" b="1" spc="1000" dirty="0" smtClean="0">
                  <a:solidFill>
                    <a:schemeClr val="bg1"/>
                  </a:solidFill>
                </a:rPr>
                <a:t>PARK</a:t>
              </a:r>
              <a:endParaRPr lang="en-US" altLang="ja-JP" sz="3600" b="1" spc="1000" dirty="0">
                <a:solidFill>
                  <a:schemeClr val="bg1"/>
                </a:solidFill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328824" y="276770"/>
              <a:ext cx="2165703" cy="830997"/>
            </a:xfrm>
            <a:prstGeom prst="rect">
              <a:avLst/>
            </a:prstGeom>
            <a:solidFill>
              <a:srgbClr val="FFFFFF"/>
            </a:solidFill>
            <a:ln w="38100" cmpd="sng"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sz="2400" b="1" spc="10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OUT-</a:t>
              </a:r>
            </a:p>
            <a:p>
              <a:pPr algn="ctr"/>
              <a:r>
                <a:rPr lang="en-US" altLang="ja-JP" sz="2400" b="1" spc="10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DOORS</a:t>
              </a:r>
              <a:endParaRPr lang="en-US" altLang="ja-JP" sz="2400" b="1" spc="10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2" name="TextBox 17">
            <a:extLst>
              <a:ext uri="{FF2B5EF4-FFF2-40B4-BE49-F238E27FC236}">
                <a16:creationId xmlns="" xmlns:a16="http://schemas.microsoft.com/office/drawing/2014/main" id="{8B87C18B-B849-4274-B5BB-95C63E543F85}"/>
              </a:ext>
            </a:extLst>
          </p:cNvPr>
          <p:cNvSpPr txBox="1"/>
          <p:nvPr/>
        </p:nvSpPr>
        <p:spPr>
          <a:xfrm>
            <a:off x="0" y="-14729"/>
            <a:ext cx="1219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spc="1000" dirty="0" smtClean="0"/>
              <a:t>OUR SERVICE</a:t>
            </a:r>
            <a:endParaRPr lang="en-US" sz="4000" b="1" spc="1000" dirty="0"/>
          </a:p>
        </p:txBody>
      </p:sp>
      <p:grpSp>
        <p:nvGrpSpPr>
          <p:cNvPr id="5" name="図形グループ 4"/>
          <p:cNvGrpSpPr/>
          <p:nvPr/>
        </p:nvGrpSpPr>
        <p:grpSpPr>
          <a:xfrm>
            <a:off x="9563635" y="3955482"/>
            <a:ext cx="1420745" cy="1366403"/>
            <a:chOff x="8975876" y="2116836"/>
            <a:chExt cx="1729679" cy="1663521"/>
          </a:xfrm>
        </p:grpSpPr>
        <p:sp>
          <p:nvSpPr>
            <p:cNvPr id="3" name="円形吹き出し 2"/>
            <p:cNvSpPr/>
            <p:nvPr/>
          </p:nvSpPr>
          <p:spPr>
            <a:xfrm>
              <a:off x="8975876" y="2116836"/>
              <a:ext cx="1729679" cy="1663521"/>
            </a:xfrm>
            <a:prstGeom prst="wedgeEllipseCallout">
              <a:avLst>
                <a:gd name="adj1" fmla="val 2342"/>
                <a:gd name="adj2" fmla="val 62913"/>
              </a:avLst>
            </a:prstGeom>
            <a:ln w="38100" cmpd="sng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9117744" y="2476855"/>
              <a:ext cx="14728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ja-JP" altLang="en-US" sz="2400" dirty="0" smtClean="0">
                  <a:solidFill>
                    <a:srgbClr val="FFFFFF"/>
                  </a:solidFill>
                </a:rPr>
                <a:t>シェア</a:t>
              </a:r>
              <a:endParaRPr kumimoji="1" lang="en-US" altLang="ja-JP" sz="2400" dirty="0" smtClean="0">
                <a:solidFill>
                  <a:srgbClr val="FFFFFF"/>
                </a:solidFill>
              </a:endParaRPr>
            </a:p>
            <a:p>
              <a:pPr algn="dist"/>
              <a:r>
                <a:rPr kumimoji="1" lang="ja-JP" altLang="en-US" sz="2400" dirty="0" smtClean="0">
                  <a:solidFill>
                    <a:srgbClr val="FFFFFF"/>
                  </a:solidFill>
                </a:rPr>
                <a:t>パーク</a:t>
              </a:r>
              <a:endParaRPr kumimoji="1" lang="ja-JP" altLang="en-US" sz="2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833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グラフ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5318097"/>
              </p:ext>
            </p:extLst>
          </p:nvPr>
        </p:nvGraphicFramePr>
        <p:xfrm>
          <a:off x="548217" y="733172"/>
          <a:ext cx="11095566" cy="6124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円弧 2"/>
          <p:cNvSpPr/>
          <p:nvPr/>
        </p:nvSpPr>
        <p:spPr>
          <a:xfrm rot="3108839" flipV="1">
            <a:off x="1877372" y="-28092"/>
            <a:ext cx="1351102" cy="3061248"/>
          </a:xfrm>
          <a:prstGeom prst="arc">
            <a:avLst>
              <a:gd name="adj1" fmla="val 17804048"/>
              <a:gd name="adj2" fmla="val 3445436"/>
            </a:avLst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TextBox 17">
            <a:extLst>
              <a:ext uri="{FF2B5EF4-FFF2-40B4-BE49-F238E27FC236}">
                <a16:creationId xmlns="" xmlns:a16="http://schemas.microsoft.com/office/drawing/2014/main" id="{8B87C18B-B849-4274-B5BB-95C63E543F85}"/>
              </a:ext>
            </a:extLst>
          </p:cNvPr>
          <p:cNvSpPr txBox="1"/>
          <p:nvPr/>
        </p:nvSpPr>
        <p:spPr>
          <a:xfrm>
            <a:off x="3558126" y="25286"/>
            <a:ext cx="6115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1000" dirty="0" smtClean="0"/>
              <a:t>SALES TARGET</a:t>
            </a:r>
            <a:endParaRPr lang="en-US" sz="4000" b="1" spc="1000" dirty="0"/>
          </a:p>
        </p:txBody>
      </p:sp>
    </p:spTree>
    <p:extLst>
      <p:ext uri="{BB962C8B-B14F-4D97-AF65-F5344CB8AC3E}">
        <p14:creationId xmlns:p14="http://schemas.microsoft.com/office/powerpoint/2010/main" val="3154344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155815"/>
              </p:ext>
            </p:extLst>
          </p:nvPr>
        </p:nvGraphicFramePr>
        <p:xfrm>
          <a:off x="0" y="0"/>
          <a:ext cx="12191996" cy="6406691"/>
        </p:xfrm>
        <a:graphic>
          <a:graphicData uri="http://schemas.openxmlformats.org/drawingml/2006/table">
            <a:tbl>
              <a:tblPr/>
              <a:tblGrid>
                <a:gridCol w="1671899"/>
                <a:gridCol w="2314938"/>
                <a:gridCol w="2074870"/>
                <a:gridCol w="557299"/>
                <a:gridCol w="557299"/>
                <a:gridCol w="557299"/>
                <a:gridCol w="557299"/>
                <a:gridCol w="557299"/>
                <a:gridCol w="557299"/>
                <a:gridCol w="557299"/>
                <a:gridCol w="557299"/>
                <a:gridCol w="557299"/>
                <a:gridCol w="557299"/>
                <a:gridCol w="557299"/>
              </a:tblGrid>
              <a:tr h="288153">
                <a:tc gridSpan="14">
                  <a:txBody>
                    <a:bodyPr/>
                    <a:lstStyle/>
                    <a:p>
                      <a:pPr algn="ctr" fontAlgn="ctr"/>
                      <a:r>
                        <a:rPr lang="ja-JP" altLang="en-US" sz="1050" b="0" i="0" u="none" strike="noStrike">
                          <a:effectLst/>
                          <a:latin typeface="HGPｺﾞｼｯｸE"/>
                        </a:rPr>
                        <a:t>資金収支計画書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163286">
                <a:tc>
                  <a:txBody>
                    <a:bodyPr/>
                    <a:lstStyle/>
                    <a:p>
                      <a:pPr algn="l" fontAlgn="b"/>
                      <a:endParaRPr lang="ja-JP" altLang="en-US" sz="1000" b="0" i="0" u="none" strike="noStrike">
                        <a:effectLst/>
                        <a:latin typeface="HGPｺﾞｼｯｸE"/>
                      </a:endParaRPr>
                    </a:p>
                  </a:txBody>
                  <a:tcPr marL="6339" marR="6339" marT="63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000" b="0" i="0" u="none" strike="noStrike">
                        <a:effectLst/>
                        <a:latin typeface="HGPｺﾞｼｯｸE"/>
                      </a:endParaRPr>
                    </a:p>
                  </a:txBody>
                  <a:tcPr marL="6339" marR="6339" marT="63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000" b="0" i="0" u="none" strike="noStrike">
                        <a:effectLst/>
                        <a:latin typeface="HGPｺﾞｼｯｸE"/>
                      </a:endParaRPr>
                    </a:p>
                  </a:txBody>
                  <a:tcPr marL="6339" marR="6339" marT="63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000" b="0" i="0" u="none" strike="noStrike">
                        <a:effectLst/>
                        <a:latin typeface="HGPｺﾞｼｯｸE"/>
                      </a:endParaRPr>
                    </a:p>
                  </a:txBody>
                  <a:tcPr marL="6339" marR="6339" marT="63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000" b="0" i="0" u="none" strike="noStrike">
                        <a:effectLst/>
                        <a:latin typeface="HGPｺﾞｼｯｸE"/>
                      </a:endParaRPr>
                    </a:p>
                  </a:txBody>
                  <a:tcPr marL="6339" marR="6339" marT="63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000" b="0" i="0" u="none" strike="noStrike">
                        <a:effectLst/>
                        <a:latin typeface="HGPｺﾞｼｯｸE"/>
                      </a:endParaRPr>
                    </a:p>
                  </a:txBody>
                  <a:tcPr marL="6339" marR="6339" marT="63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000" b="0" i="0" u="none" strike="noStrike">
                        <a:effectLst/>
                        <a:latin typeface="HGPｺﾞｼｯｸE"/>
                      </a:endParaRPr>
                    </a:p>
                  </a:txBody>
                  <a:tcPr marL="6339" marR="6339" marT="63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000" b="0" i="0" u="none" strike="noStrike">
                        <a:effectLst/>
                        <a:latin typeface="HGPｺﾞｼｯｸE"/>
                      </a:endParaRPr>
                    </a:p>
                  </a:txBody>
                  <a:tcPr marL="6339" marR="6339" marT="63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000" b="0" i="0" u="none" strike="noStrike">
                        <a:effectLst/>
                        <a:latin typeface="HGPｺﾞｼｯｸE"/>
                      </a:endParaRPr>
                    </a:p>
                  </a:txBody>
                  <a:tcPr marL="6339" marR="6339" marT="63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000" b="0" i="0" u="none" strike="noStrike">
                        <a:effectLst/>
                        <a:latin typeface="HGPｺﾞｼｯｸE"/>
                      </a:endParaRPr>
                    </a:p>
                  </a:txBody>
                  <a:tcPr marL="6339" marR="6339" marT="63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000" b="0" i="0" u="none" strike="noStrike">
                        <a:effectLst/>
                        <a:latin typeface="HGPｺﾞｼｯｸE"/>
                      </a:endParaRPr>
                    </a:p>
                  </a:txBody>
                  <a:tcPr marL="6339" marR="6339" marT="63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000" b="0" i="0" u="none" strike="noStrike">
                        <a:effectLst/>
                        <a:latin typeface="HGPｺﾞｼｯｸE"/>
                      </a:endParaRPr>
                    </a:p>
                  </a:txBody>
                  <a:tcPr marL="6339" marR="6339" marT="63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ja-JP" altLang="en-US" sz="1000" b="0" i="0" u="none" strike="noStrike">
                        <a:effectLst/>
                        <a:latin typeface="HGPｺﾞｼｯｸE"/>
                      </a:endParaRPr>
                    </a:p>
                  </a:txBody>
                  <a:tcPr marL="6339" marR="6339" marT="63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ja-JP" altLang="en-US" sz="900" b="0" i="0" u="none" strike="noStrike">
                          <a:effectLst/>
                          <a:latin typeface="HGPｺﾞｼｯｸE"/>
                        </a:rPr>
                        <a:t>単位：円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91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費目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11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effectLst/>
                          <a:latin typeface="HGPｺﾞｼｯｸE"/>
                        </a:rPr>
                        <a:t>事業期間（年目）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20916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１年目条件設定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３年目条件設定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2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3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5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6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7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9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2091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１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F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）　飲食店賃料</a:t>
                      </a:r>
                    </a:p>
                  </a:txBody>
                  <a:tcPr marL="6339" marR="6339" marT="63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¥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５００００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/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月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¥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７００００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/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月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600,000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720,000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840,000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840,000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840,000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840,000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840,000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840,000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840,000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840,000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2091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２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F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）　シェアオフィス</a:t>
                      </a:r>
                    </a:p>
                  </a:txBody>
                  <a:tcPr marL="6339" marR="6339" marT="63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¥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２００００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/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月、８部屋貸し出し、６割稼働を想定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¥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２００００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/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月、８部屋貸し出し、８割稼働を想定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1,152,000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1,344,000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1,536,000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1,536,000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1,536,000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1,536,000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1,536,000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1,536,000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1,536,000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1,536,000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2091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２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F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）　シェアスペース貸料</a:t>
                      </a:r>
                    </a:p>
                  </a:txBody>
                  <a:tcPr marL="6339" marR="6339" marT="63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¥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１０００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/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時間、土日３時間使用を想定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¥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１０００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/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時間、週６日営業、平均３時間利用を想定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288,000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576,000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864,000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864,000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864,000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864,000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864,000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864,000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864,000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864,000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2091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公園）　シェアパーク賃料</a:t>
                      </a:r>
                    </a:p>
                  </a:txBody>
                  <a:tcPr marL="6339" marR="6339" marT="63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¥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２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0000/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日、月１回使用を想定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¥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２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0000/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日、月２回使用を想定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240,000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360,000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480,000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480,000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480,000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480,000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480,000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480,000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480,000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480,000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2091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学びのコンテンツ企画運営収入</a:t>
                      </a:r>
                    </a:p>
                  </a:txBody>
                  <a:tcPr marL="6339" marR="6339" marT="63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¥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２００００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/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回の売り上げ、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2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ヶ月に１回開催を想定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¥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１０００００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/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回の売り上げ、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2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ヶ月に１回開催を想定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120,000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360,000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600,000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600,000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600,000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600,000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600,000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600,000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600,000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600,000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441833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共益費</a:t>
                      </a:r>
                    </a:p>
                  </a:txBody>
                  <a:tcPr marL="6339" marR="6339" marT="63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飲食店、オフィス利用者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(9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者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)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から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¥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５０００円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/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月を徴収。</a:t>
                      </a:r>
                      <a:b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</a:b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８割稼働を想定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432,000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432,000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432,000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432,000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432,000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432,000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432,000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432,000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432,000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432,000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2091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物販（１</a:t>
                      </a:r>
                      <a:r>
                        <a:rPr lang="en-US" altLang="ja-JP" sz="1000" b="0" i="0" u="none" strike="noStrike">
                          <a:effectLst/>
                          <a:latin typeface="HGPｺﾞｼｯｸE"/>
                        </a:rPr>
                        <a:t>F</a:t>
                      </a:r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共有部で軽食・書籍）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¥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３００００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/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月の売り上げを想定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¥6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００００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/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月の売り上げを想定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360,000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540,000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720,000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720,000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720,000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720,000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720,000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720,000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720,000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720,000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2091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月極駐車場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￥３０００</a:t>
                      </a:r>
                      <a:r>
                        <a:rPr lang="en-US" altLang="ja-JP" sz="1000" b="0" i="0" u="none" strike="noStrike">
                          <a:effectLst/>
                          <a:latin typeface="HGPｺﾞｼｯｸE"/>
                        </a:rPr>
                        <a:t>/</a:t>
                      </a:r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月　</a:t>
                      </a:r>
                      <a:r>
                        <a:rPr lang="en-US" altLang="ja-JP" sz="1000" b="0" i="0" u="none" strike="noStrike">
                          <a:effectLst/>
                          <a:latin typeface="HGPｺﾞｼｯｸE"/>
                        </a:rPr>
                        <a:t>max</a:t>
                      </a:r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９台　６割稼働を想定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￥３０００</a:t>
                      </a:r>
                      <a:r>
                        <a:rPr lang="en-US" altLang="ja-JP" sz="1000" b="0" i="0" u="none" strike="noStrike">
                          <a:effectLst/>
                          <a:latin typeface="HGPｺﾞｼｯｸE"/>
                        </a:rPr>
                        <a:t>/</a:t>
                      </a:r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月　</a:t>
                      </a:r>
                      <a:r>
                        <a:rPr lang="en-US" altLang="ja-JP" sz="1000" b="0" i="0" u="none" strike="noStrike">
                          <a:effectLst/>
                          <a:latin typeface="HGPｺﾞｼｯｸE"/>
                        </a:rPr>
                        <a:t>max</a:t>
                      </a:r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９台　８割稼働を想定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194400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226,800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259200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259200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259200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259200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259200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259200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259200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259200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20916">
                <a:tc>
                  <a:txBody>
                    <a:bodyPr/>
                    <a:lstStyle/>
                    <a:p>
                      <a:pPr algn="r" fontAlgn="ctr"/>
                      <a:r>
                        <a:rPr lang="ja-JP" altLang="en-US" sz="1000" b="0" i="0" u="none" strike="noStrike" dirty="0">
                          <a:effectLst/>
                          <a:latin typeface="HGPｺﾞｼｯｸE"/>
                        </a:rPr>
                        <a:t>収入　小計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3,386,400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4,558,800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5,731,200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5,731,200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5,731,200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5,731,200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5,731,200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5,731,200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5,731,200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5,731,200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2091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町への家賃</a:t>
                      </a:r>
                    </a:p>
                  </a:txBody>
                  <a:tcPr marL="6339" marR="6339" marT="63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¥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６５０００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/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月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>
                        <a:solidFill>
                          <a:srgbClr val="000000"/>
                        </a:solidFill>
                        <a:effectLst/>
                        <a:latin typeface="HGPｺﾞｼｯｸE"/>
                      </a:endParaRP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780,000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780,000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780,000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780,000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780,000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780,000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effectLst/>
                          <a:latin typeface="HGPｺﾞｼｯｸE"/>
                        </a:rPr>
                        <a:t>780,000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780,000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780,000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780,000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2091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人件費</a:t>
                      </a:r>
                    </a:p>
                  </a:txBody>
                  <a:tcPr marL="6339" marR="6339" marT="63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時給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¥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８００、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2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時間勤務、週６日勤務を想定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460,800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460,800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effectLst/>
                          <a:latin typeface="HGPｺﾞｼｯｸE"/>
                        </a:rPr>
                        <a:t>460,800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460,800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460,800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460,800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460,800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460,800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460,800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460,800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2091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光熱費（トイレ、電気等共用部分）</a:t>
                      </a:r>
                    </a:p>
                  </a:txBody>
                  <a:tcPr marL="6339" marR="6339" marT="63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平均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¥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８００００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/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月を想定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960,000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960,000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960,000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960,000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960,000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960,000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960,000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960,000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960,000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960,000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2091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通信費（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wifi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）</a:t>
                      </a:r>
                    </a:p>
                  </a:txBody>
                  <a:tcPr marL="6339" marR="6339" marT="63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¥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１００００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/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月を想定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120,000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2091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公園管理費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(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除草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)</a:t>
                      </a:r>
                    </a:p>
                  </a:txBody>
                  <a:tcPr marL="6339" marR="6339" marT="63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年３回、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¥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２００００</a:t>
                      </a:r>
                      <a:r>
                        <a:rPr lang="en-US" altLang="ja-JP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/</a:t>
                      </a:r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回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60,000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2091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学びのコンテンツ企画運営収入</a:t>
                      </a:r>
                    </a:p>
                  </a:txBody>
                  <a:tcPr marL="6339" marR="6339" marT="633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HGPｺﾞｼｯｸE"/>
                        </a:rPr>
                        <a:t>売り上げの７割を想定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000" b="0" i="0" u="none" strike="noStrike">
                        <a:solidFill>
                          <a:srgbClr val="000000"/>
                        </a:solidFill>
                        <a:effectLst/>
                        <a:latin typeface="HGPｺﾞｼｯｸE"/>
                      </a:endParaRP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84,000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252,000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420,000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2091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販管費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物販売り上げの７割を想定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252,000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378,000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504,000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504,000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504,000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504,000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504,000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504,000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504,000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504,000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2091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借入返済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１年目据え置き期間、</a:t>
                      </a:r>
                      <a:r>
                        <a:rPr lang="en-US" altLang="ja-JP" sz="1000" b="0" i="0" u="none" strike="noStrike">
                          <a:effectLst/>
                          <a:latin typeface="HGPｺﾞｼｯｸE"/>
                        </a:rPr>
                        <a:t>¥</a:t>
                      </a:r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５００００</a:t>
                      </a:r>
                      <a:r>
                        <a:rPr lang="en-US" altLang="ja-JP" sz="1000" b="0" i="0" u="none" strike="noStrike">
                          <a:effectLst/>
                          <a:latin typeface="HGPｺﾞｼｯｸE"/>
                        </a:rPr>
                        <a:t>/</a:t>
                      </a:r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月の返済を想定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840,000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840,000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840,000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840,000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840,000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840,000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840,000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840,000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840,000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20916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雑費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￥</a:t>
                      </a:r>
                      <a:r>
                        <a:rPr lang="en-US" altLang="ja-JP" sz="1000" b="0" i="0" u="none" strike="noStrike">
                          <a:effectLst/>
                          <a:latin typeface="HGPｺﾞｼｯｸE"/>
                        </a:rPr>
                        <a:t>30000/</a:t>
                      </a:r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月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360,000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360,000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360,000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360,000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360,000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360,000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360,000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360,000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360,000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360,000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20916">
                <a:tc>
                  <a:txBody>
                    <a:bodyPr/>
                    <a:lstStyle/>
                    <a:p>
                      <a:pPr algn="r" fontAlgn="ctr"/>
                      <a:r>
                        <a:rPr lang="ja-JP" altLang="en-US" sz="1000" b="0" i="0" u="none" strike="noStrike" dirty="0">
                          <a:effectLst/>
                          <a:latin typeface="HGPｺﾞｼｯｸE"/>
                        </a:rPr>
                        <a:t>支出　小計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3,076,800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4,210,800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4,504,800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4,504,800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4,504,800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4,504,800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4,504,800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4,504,800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4,504,800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4,504,800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20916">
                <a:tc>
                  <a:txBody>
                    <a:bodyPr/>
                    <a:lstStyle/>
                    <a:p>
                      <a:pPr algn="r" fontAlgn="ctr"/>
                      <a:r>
                        <a:rPr lang="ja-JP" altLang="en-US" sz="1000" b="0" i="0" u="none" strike="noStrike" dirty="0">
                          <a:effectLst/>
                          <a:latin typeface="HGPｺﾞｼｯｸE"/>
                        </a:rPr>
                        <a:t>単年度収支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309,600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348,000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1,226,400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1,226,400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1,226,400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1,226,400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1,226,400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1,226,400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1,226,400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1,226,400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20916">
                <a:tc>
                  <a:txBody>
                    <a:bodyPr/>
                    <a:lstStyle/>
                    <a:p>
                      <a:pPr algn="r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累積収支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ja-JP" altLang="en-US" sz="1000" b="0" i="0" u="none" strike="noStrike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309,600</a:t>
                      </a:r>
                    </a:p>
                  </a:txBody>
                  <a:tcPr marL="6339" marR="6339" marT="633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657,600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1,884,000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3,110,400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4,336,800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5,563,200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6,789,600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8,016,000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9,242,400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effectLst/>
                          <a:latin typeface="HGPｺﾞｼｯｸE"/>
                        </a:rPr>
                        <a:t>10,468,800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effectLst/>
                          <a:latin typeface="HGPｺﾞｼｯｸE"/>
                        </a:rPr>
                        <a:t>　</a:t>
                      </a:r>
                    </a:p>
                  </a:txBody>
                  <a:tcPr marL="6339" marR="6339" marT="6339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231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 descr="スクリーンショット 2019-03-01 22.19.46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5" name="図形グループ 4"/>
          <p:cNvGrpSpPr/>
          <p:nvPr/>
        </p:nvGrpSpPr>
        <p:grpSpPr>
          <a:xfrm>
            <a:off x="2492222" y="63013"/>
            <a:ext cx="6249959" cy="6249959"/>
            <a:chOff x="3329877" y="974845"/>
            <a:chExt cx="5444904" cy="5444904"/>
          </a:xfrm>
          <a:solidFill>
            <a:srgbClr val="FFFF00">
              <a:alpha val="20000"/>
            </a:srgbClr>
          </a:solidFill>
        </p:grpSpPr>
        <p:sp>
          <p:nvSpPr>
            <p:cNvPr id="15" name="円/楕円 14"/>
            <p:cNvSpPr/>
            <p:nvPr/>
          </p:nvSpPr>
          <p:spPr>
            <a:xfrm>
              <a:off x="3329877" y="974845"/>
              <a:ext cx="5444904" cy="5444904"/>
            </a:xfrm>
            <a:prstGeom prst="ellipse">
              <a:avLst/>
            </a:prstGeom>
            <a:grpFill/>
            <a:ln w="76200" cmpd="sng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1" name="円/楕円 30"/>
            <p:cNvSpPr/>
            <p:nvPr/>
          </p:nvSpPr>
          <p:spPr>
            <a:xfrm>
              <a:off x="4116655" y="1824459"/>
              <a:ext cx="3871348" cy="3745677"/>
            </a:xfrm>
            <a:prstGeom prst="ellipse">
              <a:avLst/>
            </a:prstGeom>
            <a:grpFill/>
            <a:ln w="76200" cmpd="sng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5021013" y="2699459"/>
              <a:ext cx="2062633" cy="1995676"/>
            </a:xfrm>
            <a:prstGeom prst="ellipse">
              <a:avLst/>
            </a:prstGeom>
            <a:grpFill/>
            <a:ln w="76200" cmpd="sng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F1AD1E3-9EB4-485B-BDE8-78A095B08191}"/>
              </a:ext>
            </a:extLst>
          </p:cNvPr>
          <p:cNvSpPr txBox="1"/>
          <p:nvPr/>
        </p:nvSpPr>
        <p:spPr>
          <a:xfrm>
            <a:off x="8855570" y="-11423"/>
            <a:ext cx="33364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spc="300" dirty="0" smtClean="0"/>
              <a:t>TARGET</a:t>
            </a:r>
            <a:endParaRPr lang="en-US" sz="5000" spc="300" dirty="0"/>
          </a:p>
        </p:txBody>
      </p:sp>
      <p:grpSp>
        <p:nvGrpSpPr>
          <p:cNvPr id="19" name="図形グループ 18"/>
          <p:cNvGrpSpPr/>
          <p:nvPr/>
        </p:nvGrpSpPr>
        <p:grpSpPr>
          <a:xfrm>
            <a:off x="6619429" y="1039215"/>
            <a:ext cx="3310386" cy="777600"/>
            <a:chOff x="7740678" y="793776"/>
            <a:chExt cx="3310386" cy="777600"/>
          </a:xfrm>
        </p:grpSpPr>
        <p:sp>
          <p:nvSpPr>
            <p:cNvPr id="12" name="フリーフォーム 11"/>
            <p:cNvSpPr/>
            <p:nvPr/>
          </p:nvSpPr>
          <p:spPr>
            <a:xfrm>
              <a:off x="7740678" y="793776"/>
              <a:ext cx="3176220" cy="777600"/>
            </a:xfrm>
            <a:custGeom>
              <a:avLst/>
              <a:gdLst>
                <a:gd name="connsiteX0" fmla="*/ 0 w 2773167"/>
                <a:gd name="connsiteY0" fmla="*/ 0 h 777600"/>
                <a:gd name="connsiteX1" fmla="*/ 725689 w 2773167"/>
                <a:gd name="connsiteY1" fmla="*/ 777600 h 777600"/>
                <a:gd name="connsiteX2" fmla="*/ 2773167 w 2773167"/>
                <a:gd name="connsiteY2" fmla="*/ 768960 h 77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3167" h="777600">
                  <a:moveTo>
                    <a:pt x="0" y="0"/>
                  </a:moveTo>
                  <a:lnTo>
                    <a:pt x="725689" y="777600"/>
                  </a:lnTo>
                  <a:lnTo>
                    <a:pt x="2773167" y="768960"/>
                  </a:lnTo>
                </a:path>
              </a:pathLst>
            </a:custGeom>
            <a:ln>
              <a:solidFill>
                <a:srgbClr val="0000FF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8475006" y="1202044"/>
              <a:ext cx="2576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3366FF"/>
                  </a:solidFill>
                </a:rPr>
                <a:t>白石市　人口３４</a:t>
              </a:r>
              <a:r>
                <a:rPr kumimoji="1" lang="en-US" altLang="ja-JP" dirty="0" smtClean="0">
                  <a:solidFill>
                    <a:srgbClr val="3366FF"/>
                  </a:solidFill>
                </a:rPr>
                <a:t>,</a:t>
              </a:r>
              <a:r>
                <a:rPr kumimoji="1" lang="ja-JP" altLang="en-US" dirty="0" smtClean="0">
                  <a:solidFill>
                    <a:srgbClr val="3366FF"/>
                  </a:solidFill>
                </a:rPr>
                <a:t>０００人　</a:t>
              </a:r>
              <a:endParaRPr kumimoji="1" lang="ja-JP" altLang="en-US" dirty="0">
                <a:solidFill>
                  <a:srgbClr val="3366FF"/>
                </a:solidFill>
              </a:endParaRPr>
            </a:p>
          </p:txBody>
        </p:sp>
      </p:grpSp>
      <p:grpSp>
        <p:nvGrpSpPr>
          <p:cNvPr id="18" name="図形グループ 17"/>
          <p:cNvGrpSpPr/>
          <p:nvPr/>
        </p:nvGrpSpPr>
        <p:grpSpPr>
          <a:xfrm>
            <a:off x="5812105" y="4560139"/>
            <a:ext cx="3252664" cy="777600"/>
            <a:chOff x="6761831" y="4917420"/>
            <a:chExt cx="3252664" cy="777600"/>
          </a:xfrm>
        </p:grpSpPr>
        <p:sp>
          <p:nvSpPr>
            <p:cNvPr id="24" name="フリーフォーム 23"/>
            <p:cNvSpPr/>
            <p:nvPr/>
          </p:nvSpPr>
          <p:spPr>
            <a:xfrm>
              <a:off x="6761831" y="4917420"/>
              <a:ext cx="3167984" cy="777600"/>
            </a:xfrm>
            <a:custGeom>
              <a:avLst/>
              <a:gdLst>
                <a:gd name="connsiteX0" fmla="*/ 0 w 2773167"/>
                <a:gd name="connsiteY0" fmla="*/ 0 h 777600"/>
                <a:gd name="connsiteX1" fmla="*/ 725689 w 2773167"/>
                <a:gd name="connsiteY1" fmla="*/ 777600 h 777600"/>
                <a:gd name="connsiteX2" fmla="*/ 2773167 w 2773167"/>
                <a:gd name="connsiteY2" fmla="*/ 768960 h 77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3167" h="777600">
                  <a:moveTo>
                    <a:pt x="0" y="0"/>
                  </a:moveTo>
                  <a:lnTo>
                    <a:pt x="725689" y="777600"/>
                  </a:lnTo>
                  <a:lnTo>
                    <a:pt x="2773167" y="768960"/>
                  </a:lnTo>
                </a:path>
              </a:pathLst>
            </a:custGeom>
            <a:ln>
              <a:solidFill>
                <a:srgbClr val="0000FF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7438437" y="5315789"/>
              <a:ext cx="2576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3366FF"/>
                  </a:solidFill>
                </a:rPr>
                <a:t>伊達市　人口６０</a:t>
              </a:r>
              <a:r>
                <a:rPr kumimoji="1" lang="en-US" altLang="ja-JP" dirty="0" smtClean="0">
                  <a:solidFill>
                    <a:srgbClr val="3366FF"/>
                  </a:solidFill>
                </a:rPr>
                <a:t>,</a:t>
              </a:r>
              <a:r>
                <a:rPr kumimoji="1" lang="ja-JP" altLang="en-US" dirty="0" smtClean="0">
                  <a:solidFill>
                    <a:srgbClr val="3366FF"/>
                  </a:solidFill>
                </a:rPr>
                <a:t>０００人　</a:t>
              </a:r>
              <a:endParaRPr kumimoji="1" lang="ja-JP" altLang="en-US" dirty="0">
                <a:solidFill>
                  <a:srgbClr val="3366FF"/>
                </a:solidFill>
              </a:endParaRPr>
            </a:p>
          </p:txBody>
        </p:sp>
      </p:grpSp>
      <p:grpSp>
        <p:nvGrpSpPr>
          <p:cNvPr id="17" name="図形グループ 16"/>
          <p:cNvGrpSpPr/>
          <p:nvPr/>
        </p:nvGrpSpPr>
        <p:grpSpPr>
          <a:xfrm>
            <a:off x="1108598" y="4538189"/>
            <a:ext cx="3299821" cy="1185868"/>
            <a:chOff x="1848655" y="5131123"/>
            <a:chExt cx="3299821" cy="1185868"/>
          </a:xfrm>
        </p:grpSpPr>
        <p:sp>
          <p:nvSpPr>
            <p:cNvPr id="26" name="フリーフォーム 25"/>
            <p:cNvSpPr/>
            <p:nvPr/>
          </p:nvSpPr>
          <p:spPr>
            <a:xfrm flipH="1" flipV="1">
              <a:off x="1848655" y="5539391"/>
              <a:ext cx="3299821" cy="777600"/>
            </a:xfrm>
            <a:custGeom>
              <a:avLst/>
              <a:gdLst>
                <a:gd name="connsiteX0" fmla="*/ 0 w 2773167"/>
                <a:gd name="connsiteY0" fmla="*/ 0 h 777600"/>
                <a:gd name="connsiteX1" fmla="*/ 725689 w 2773167"/>
                <a:gd name="connsiteY1" fmla="*/ 777600 h 777600"/>
                <a:gd name="connsiteX2" fmla="*/ 2773167 w 2773167"/>
                <a:gd name="connsiteY2" fmla="*/ 768960 h 77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3167" h="777600">
                  <a:moveTo>
                    <a:pt x="0" y="0"/>
                  </a:moveTo>
                  <a:lnTo>
                    <a:pt x="725689" y="777600"/>
                  </a:lnTo>
                  <a:lnTo>
                    <a:pt x="2773167" y="768960"/>
                  </a:lnTo>
                </a:path>
              </a:pathLst>
            </a:custGeom>
            <a:ln>
              <a:solidFill>
                <a:srgbClr val="0000FF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1848655" y="5131123"/>
              <a:ext cx="2733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3366FF"/>
                  </a:solidFill>
                </a:rPr>
                <a:t>福島市　人口２９０</a:t>
              </a:r>
              <a:r>
                <a:rPr kumimoji="1" lang="en-US" altLang="ja-JP" dirty="0" smtClean="0">
                  <a:solidFill>
                    <a:srgbClr val="3366FF"/>
                  </a:solidFill>
                </a:rPr>
                <a:t>,</a:t>
              </a:r>
              <a:r>
                <a:rPr kumimoji="1" lang="ja-JP" altLang="en-US" dirty="0" smtClean="0">
                  <a:solidFill>
                    <a:srgbClr val="3366FF"/>
                  </a:solidFill>
                </a:rPr>
                <a:t>０００人　</a:t>
              </a:r>
              <a:endParaRPr kumimoji="1" lang="ja-JP" altLang="en-US" dirty="0">
                <a:solidFill>
                  <a:srgbClr val="3366FF"/>
                </a:solidFill>
              </a:endParaRPr>
            </a:p>
          </p:txBody>
        </p:sp>
      </p:grpSp>
      <p:sp>
        <p:nvSpPr>
          <p:cNvPr id="34" name="テキスト ボックス 33"/>
          <p:cNvSpPr txBox="1"/>
          <p:nvPr/>
        </p:nvSpPr>
        <p:spPr>
          <a:xfrm rot="18259928">
            <a:off x="2426866" y="1097585"/>
            <a:ext cx="92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000090"/>
                </a:solidFill>
              </a:rPr>
              <a:t>１５</a:t>
            </a:r>
            <a:r>
              <a:rPr kumimoji="1" lang="en-US" altLang="ja-JP" dirty="0" smtClean="0">
                <a:solidFill>
                  <a:srgbClr val="000090"/>
                </a:solidFill>
              </a:rPr>
              <a:t>km</a:t>
            </a:r>
            <a:endParaRPr kumimoji="1" lang="ja-JP" altLang="en-US" dirty="0">
              <a:solidFill>
                <a:srgbClr val="000090"/>
              </a:solidFill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 rot="18259928">
            <a:off x="3235720" y="1632147"/>
            <a:ext cx="92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000090"/>
                </a:solidFill>
              </a:rPr>
              <a:t>１０</a:t>
            </a:r>
            <a:r>
              <a:rPr kumimoji="1" lang="en-US" altLang="ja-JP" dirty="0" smtClean="0">
                <a:solidFill>
                  <a:srgbClr val="000090"/>
                </a:solidFill>
              </a:rPr>
              <a:t>km</a:t>
            </a:r>
            <a:endParaRPr kumimoji="1" lang="ja-JP" altLang="en-US" dirty="0">
              <a:solidFill>
                <a:srgbClr val="000090"/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 rot="18259928">
            <a:off x="4060255" y="2189143"/>
            <a:ext cx="746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000090"/>
                </a:solidFill>
              </a:rPr>
              <a:t>５</a:t>
            </a:r>
            <a:r>
              <a:rPr kumimoji="1" lang="en-US" altLang="ja-JP" dirty="0" smtClean="0">
                <a:solidFill>
                  <a:srgbClr val="000090"/>
                </a:solidFill>
              </a:rPr>
              <a:t>km</a:t>
            </a:r>
            <a:endParaRPr kumimoji="1" lang="ja-JP" altLang="en-US" dirty="0">
              <a:solidFill>
                <a:srgbClr val="000090"/>
              </a:solidFill>
            </a:endParaRPr>
          </a:p>
        </p:txBody>
      </p:sp>
      <p:grpSp>
        <p:nvGrpSpPr>
          <p:cNvPr id="10" name="図形グループ 9"/>
          <p:cNvGrpSpPr/>
          <p:nvPr/>
        </p:nvGrpSpPr>
        <p:grpSpPr>
          <a:xfrm>
            <a:off x="5312342" y="2502424"/>
            <a:ext cx="622753" cy="1051808"/>
            <a:chOff x="5700225" y="2757409"/>
            <a:chExt cx="791550" cy="1336899"/>
          </a:xfrm>
          <a:solidFill>
            <a:srgbClr val="00FF00"/>
          </a:solidFill>
        </p:grpSpPr>
        <p:sp>
          <p:nvSpPr>
            <p:cNvPr id="7" name="円/楕円 6"/>
            <p:cNvSpPr/>
            <p:nvPr/>
          </p:nvSpPr>
          <p:spPr>
            <a:xfrm>
              <a:off x="5700225" y="2757409"/>
              <a:ext cx="791550" cy="949791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5882811" y="3029732"/>
              <a:ext cx="426379" cy="511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二等辺三角形 8"/>
            <p:cNvSpPr/>
            <p:nvPr/>
          </p:nvSpPr>
          <p:spPr>
            <a:xfrm rot="10800000">
              <a:off x="5970733" y="3628800"/>
              <a:ext cx="250536" cy="465508"/>
            </a:xfrm>
            <a:prstGeom prst="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28" name="図形グループ 27"/>
          <p:cNvGrpSpPr/>
          <p:nvPr/>
        </p:nvGrpSpPr>
        <p:grpSpPr>
          <a:xfrm>
            <a:off x="5850964" y="3211757"/>
            <a:ext cx="3176220" cy="777600"/>
            <a:chOff x="7740678" y="793776"/>
            <a:chExt cx="3176220" cy="777600"/>
          </a:xfrm>
        </p:grpSpPr>
        <p:sp>
          <p:nvSpPr>
            <p:cNvPr id="29" name="フリーフォーム 28"/>
            <p:cNvSpPr/>
            <p:nvPr/>
          </p:nvSpPr>
          <p:spPr>
            <a:xfrm>
              <a:off x="7740678" y="793776"/>
              <a:ext cx="3176220" cy="777600"/>
            </a:xfrm>
            <a:custGeom>
              <a:avLst/>
              <a:gdLst>
                <a:gd name="connsiteX0" fmla="*/ 0 w 2773167"/>
                <a:gd name="connsiteY0" fmla="*/ 0 h 777600"/>
                <a:gd name="connsiteX1" fmla="*/ 725689 w 2773167"/>
                <a:gd name="connsiteY1" fmla="*/ 777600 h 777600"/>
                <a:gd name="connsiteX2" fmla="*/ 2773167 w 2773167"/>
                <a:gd name="connsiteY2" fmla="*/ 768960 h 77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3167" h="777600">
                  <a:moveTo>
                    <a:pt x="0" y="0"/>
                  </a:moveTo>
                  <a:lnTo>
                    <a:pt x="725689" y="777600"/>
                  </a:lnTo>
                  <a:lnTo>
                    <a:pt x="2773167" y="768960"/>
                  </a:lnTo>
                </a:path>
              </a:pathLst>
            </a:custGeom>
            <a:ln>
              <a:solidFill>
                <a:srgbClr val="0000FF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8475006" y="1202044"/>
              <a:ext cx="2418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3366FF"/>
                  </a:solidFill>
                </a:rPr>
                <a:t>国見町　人口９</a:t>
              </a:r>
              <a:r>
                <a:rPr kumimoji="1" lang="en-US" altLang="ja-JP" dirty="0" smtClean="0">
                  <a:solidFill>
                    <a:srgbClr val="3366FF"/>
                  </a:solidFill>
                </a:rPr>
                <a:t>,</a:t>
              </a:r>
              <a:r>
                <a:rPr kumimoji="1" lang="ja-JP" altLang="en-US" dirty="0" smtClean="0">
                  <a:solidFill>
                    <a:srgbClr val="3366FF"/>
                  </a:solidFill>
                </a:rPr>
                <a:t>０００人　</a:t>
              </a:r>
              <a:endParaRPr kumimoji="1" lang="ja-JP" altLang="en-US" dirty="0">
                <a:solidFill>
                  <a:srgbClr val="3366FF"/>
                </a:solidFill>
              </a:endParaRPr>
            </a:p>
          </p:txBody>
        </p:sp>
      </p:grpSp>
      <p:grpSp>
        <p:nvGrpSpPr>
          <p:cNvPr id="39" name="図形グループ 38"/>
          <p:cNvGrpSpPr/>
          <p:nvPr/>
        </p:nvGrpSpPr>
        <p:grpSpPr>
          <a:xfrm>
            <a:off x="1654688" y="2803489"/>
            <a:ext cx="3299821" cy="1185868"/>
            <a:chOff x="1848655" y="5131123"/>
            <a:chExt cx="3299821" cy="1185868"/>
          </a:xfrm>
        </p:grpSpPr>
        <p:sp>
          <p:nvSpPr>
            <p:cNvPr id="40" name="フリーフォーム 39"/>
            <p:cNvSpPr/>
            <p:nvPr/>
          </p:nvSpPr>
          <p:spPr>
            <a:xfrm flipH="1" flipV="1">
              <a:off x="1848655" y="5539391"/>
              <a:ext cx="3299821" cy="777600"/>
            </a:xfrm>
            <a:custGeom>
              <a:avLst/>
              <a:gdLst>
                <a:gd name="connsiteX0" fmla="*/ 0 w 2773167"/>
                <a:gd name="connsiteY0" fmla="*/ 0 h 777600"/>
                <a:gd name="connsiteX1" fmla="*/ 725689 w 2773167"/>
                <a:gd name="connsiteY1" fmla="*/ 777600 h 777600"/>
                <a:gd name="connsiteX2" fmla="*/ 2773167 w 2773167"/>
                <a:gd name="connsiteY2" fmla="*/ 768960 h 77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3167" h="777600">
                  <a:moveTo>
                    <a:pt x="0" y="0"/>
                  </a:moveTo>
                  <a:lnTo>
                    <a:pt x="725689" y="777600"/>
                  </a:lnTo>
                  <a:lnTo>
                    <a:pt x="2773167" y="768960"/>
                  </a:lnTo>
                </a:path>
              </a:pathLst>
            </a:custGeom>
            <a:ln>
              <a:solidFill>
                <a:srgbClr val="0000FF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1848655" y="5131123"/>
              <a:ext cx="25760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3366FF"/>
                  </a:solidFill>
                </a:rPr>
                <a:t>桑折町　人口１２</a:t>
              </a:r>
              <a:r>
                <a:rPr kumimoji="1" lang="en-US" altLang="ja-JP" dirty="0" smtClean="0">
                  <a:solidFill>
                    <a:srgbClr val="3366FF"/>
                  </a:solidFill>
                </a:rPr>
                <a:t>,</a:t>
              </a:r>
              <a:r>
                <a:rPr kumimoji="1" lang="ja-JP" altLang="en-US" dirty="0" smtClean="0">
                  <a:solidFill>
                    <a:srgbClr val="3366FF"/>
                  </a:solidFill>
                </a:rPr>
                <a:t>０００人　</a:t>
              </a:r>
              <a:endParaRPr kumimoji="1" lang="ja-JP" altLang="en-US" dirty="0">
                <a:solidFill>
                  <a:srgbClr val="3366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0191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42441865_263012801011671_7297655357281665024_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4" b="13950"/>
          <a:stretch/>
        </p:blipFill>
        <p:spPr>
          <a:xfrm>
            <a:off x="0" y="-31148"/>
            <a:ext cx="12200557" cy="5067556"/>
          </a:xfrm>
          <a:prstGeom prst="rect">
            <a:avLst/>
          </a:prstGeom>
        </p:spPr>
      </p:pic>
      <p:sp>
        <p:nvSpPr>
          <p:cNvPr id="11" name="Rectangle 42">
            <a:extLst>
              <a:ext uri="{FF2B5EF4-FFF2-40B4-BE49-F238E27FC236}">
                <a16:creationId xmlns="" xmlns:a16="http://schemas.microsoft.com/office/drawing/2014/main" id="{C9E1489D-FB5E-48BB-9E82-B02F7D08E255}"/>
              </a:ext>
            </a:extLst>
          </p:cNvPr>
          <p:cNvSpPr/>
          <p:nvPr/>
        </p:nvSpPr>
        <p:spPr>
          <a:xfrm>
            <a:off x="3" y="-31147"/>
            <a:ext cx="12200550" cy="5067556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図形グループ 4"/>
          <p:cNvGrpSpPr/>
          <p:nvPr/>
        </p:nvGrpSpPr>
        <p:grpSpPr>
          <a:xfrm>
            <a:off x="569632" y="4293326"/>
            <a:ext cx="3939290" cy="2259927"/>
            <a:chOff x="569632" y="4293326"/>
            <a:chExt cx="3939290" cy="2259927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26DCECE4-E896-4030-A1FE-66BC8823A762}"/>
                </a:ext>
              </a:extLst>
            </p:cNvPr>
            <p:cNvSpPr txBox="1"/>
            <p:nvPr/>
          </p:nvSpPr>
          <p:spPr>
            <a:xfrm>
              <a:off x="569632" y="4293326"/>
              <a:ext cx="393929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sz="5000" b="1" spc="300" dirty="0" smtClean="0"/>
                <a:t>COMPANY</a:t>
              </a:r>
            </a:p>
            <a:p>
              <a:pPr algn="dist"/>
              <a:r>
                <a:rPr lang="en-US" sz="5000" b="1" spc="300" dirty="0" smtClean="0"/>
                <a:t>PROFILE</a:t>
              </a:r>
              <a:endParaRPr lang="en-US" sz="5000" b="1" spc="300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="" xmlns:a16="http://schemas.microsoft.com/office/drawing/2014/main" id="{44AF5D3C-477B-4D70-82FF-A0E4B05AE11B}"/>
                </a:ext>
              </a:extLst>
            </p:cNvPr>
            <p:cNvGrpSpPr/>
            <p:nvPr/>
          </p:nvGrpSpPr>
          <p:grpSpPr>
            <a:xfrm rot="16200000">
              <a:off x="2164397" y="4883999"/>
              <a:ext cx="582172" cy="2756335"/>
              <a:chOff x="5010148" y="1491259"/>
              <a:chExt cx="1159376" cy="5489152"/>
            </a:xfrm>
          </p:grpSpPr>
          <p:sp>
            <p:nvSpPr>
              <p:cNvPr id="30" name="Oval 29">
                <a:extLst>
                  <a:ext uri="{FF2B5EF4-FFF2-40B4-BE49-F238E27FC236}">
                    <a16:creationId xmlns="" xmlns:a16="http://schemas.microsoft.com/office/drawing/2014/main" id="{178A860E-9361-4BD9-A573-B501A619DD92}"/>
                  </a:ext>
                </a:extLst>
              </p:cNvPr>
              <p:cNvSpPr/>
              <p:nvPr/>
            </p:nvSpPr>
            <p:spPr>
              <a:xfrm>
                <a:off x="5010148" y="3610661"/>
                <a:ext cx="1159374" cy="1159373"/>
              </a:xfrm>
              <a:prstGeom prst="ellipse">
                <a:avLst/>
              </a:prstGeom>
              <a:solidFill>
                <a:schemeClr val="bg1">
                  <a:lumMod val="85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="" xmlns:a16="http://schemas.microsoft.com/office/drawing/2014/main" id="{815B4821-548D-4034-831B-8AAC8696792B}"/>
                  </a:ext>
                </a:extLst>
              </p:cNvPr>
              <p:cNvSpPr/>
              <p:nvPr/>
            </p:nvSpPr>
            <p:spPr>
              <a:xfrm>
                <a:off x="5010148" y="5821038"/>
                <a:ext cx="1159374" cy="1159373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="" xmlns:a16="http://schemas.microsoft.com/office/drawing/2014/main" id="{25856F68-ABE5-4BAA-95CA-9D879C2A0021}"/>
                  </a:ext>
                </a:extLst>
              </p:cNvPr>
              <p:cNvSpPr/>
              <p:nvPr/>
            </p:nvSpPr>
            <p:spPr>
              <a:xfrm>
                <a:off x="5010150" y="1491259"/>
                <a:ext cx="1159374" cy="115937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" name="テキスト ボックス 7"/>
          <p:cNvSpPr txBox="1"/>
          <p:nvPr/>
        </p:nvSpPr>
        <p:spPr>
          <a:xfrm>
            <a:off x="5943021" y="3490875"/>
            <a:ext cx="1451737" cy="30623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>
              <a:lnSpc>
                <a:spcPct val="200000"/>
              </a:lnSpc>
            </a:pPr>
            <a:r>
              <a:rPr kumimoji="1" lang="ja-JP" altLang="en-US" sz="1600" dirty="0" smtClean="0">
                <a:latin typeface="ヒラギノ明朝 Pro W3"/>
                <a:ea typeface="ヒラギノ明朝 Pro W3"/>
                <a:cs typeface="ヒラギノ明朝 Pro W3"/>
              </a:rPr>
              <a:t>会社名　</a:t>
            </a:r>
            <a:endParaRPr kumimoji="1" lang="en-US" altLang="ja-JP" sz="1600" dirty="0" smtClean="0">
              <a:latin typeface="ヒラギノ明朝 Pro W3"/>
              <a:ea typeface="ヒラギノ明朝 Pro W3"/>
              <a:cs typeface="ヒラギノ明朝 Pro W3"/>
            </a:endParaRPr>
          </a:p>
          <a:p>
            <a:pPr algn="dist">
              <a:lnSpc>
                <a:spcPct val="200000"/>
              </a:lnSpc>
            </a:pPr>
            <a:r>
              <a:rPr kumimoji="1" lang="ja-JP" altLang="en-US" sz="1600" dirty="0" smtClean="0">
                <a:latin typeface="ヒラギノ明朝 Pro W3"/>
                <a:ea typeface="ヒラギノ明朝 Pro W3"/>
                <a:cs typeface="ヒラギノ明朝 Pro W3"/>
              </a:rPr>
              <a:t>代表者名</a:t>
            </a:r>
            <a:endParaRPr kumimoji="1" lang="en-US" altLang="ja-JP" sz="1600" dirty="0" smtClean="0">
              <a:latin typeface="ヒラギノ明朝 Pro W3"/>
              <a:ea typeface="ヒラギノ明朝 Pro W3"/>
              <a:cs typeface="ヒラギノ明朝 Pro W3"/>
            </a:endParaRPr>
          </a:p>
          <a:p>
            <a:pPr algn="dist">
              <a:lnSpc>
                <a:spcPct val="200000"/>
              </a:lnSpc>
            </a:pPr>
            <a:r>
              <a:rPr kumimoji="1" lang="ja-JP" altLang="en-US" sz="1600" dirty="0" smtClean="0">
                <a:latin typeface="ヒラギノ明朝 Pro W3"/>
                <a:ea typeface="ヒラギノ明朝 Pro W3"/>
                <a:cs typeface="ヒラギノ明朝 Pro W3"/>
              </a:rPr>
              <a:t>所在地</a:t>
            </a:r>
            <a:endParaRPr kumimoji="1" lang="en-US" altLang="ja-JP" sz="1600" dirty="0" smtClean="0">
              <a:latin typeface="ヒラギノ明朝 Pro W3"/>
              <a:ea typeface="ヒラギノ明朝 Pro W3"/>
              <a:cs typeface="ヒラギノ明朝 Pro W3"/>
            </a:endParaRPr>
          </a:p>
          <a:p>
            <a:pPr algn="dist">
              <a:lnSpc>
                <a:spcPct val="200000"/>
              </a:lnSpc>
            </a:pPr>
            <a:r>
              <a:rPr kumimoji="1" lang="ja-JP" altLang="en-US" sz="1600" dirty="0" smtClean="0">
                <a:latin typeface="ヒラギノ明朝 Pro W3"/>
                <a:ea typeface="ヒラギノ明朝 Pro W3"/>
                <a:cs typeface="ヒラギノ明朝 Pro W3"/>
              </a:rPr>
              <a:t>設立</a:t>
            </a:r>
            <a:endParaRPr kumimoji="1" lang="en-US" altLang="ja-JP" sz="1600" dirty="0" smtClean="0">
              <a:latin typeface="ヒラギノ明朝 Pro W3"/>
              <a:ea typeface="ヒラギノ明朝 Pro W3"/>
              <a:cs typeface="ヒラギノ明朝 Pro W3"/>
            </a:endParaRPr>
          </a:p>
          <a:p>
            <a:pPr algn="dist">
              <a:lnSpc>
                <a:spcPct val="200000"/>
              </a:lnSpc>
            </a:pPr>
            <a:r>
              <a:rPr kumimoji="1" lang="ja-JP" altLang="en-US" sz="1600" dirty="0" smtClean="0">
                <a:latin typeface="ヒラギノ明朝 Pro W3"/>
                <a:ea typeface="ヒラギノ明朝 Pro W3"/>
                <a:cs typeface="ヒラギノ明朝 Pro W3"/>
              </a:rPr>
              <a:t>資本金</a:t>
            </a:r>
            <a:endParaRPr kumimoji="1" lang="en-US" altLang="ja-JP" sz="1600" dirty="0" smtClean="0">
              <a:latin typeface="ヒラギノ明朝 Pro W3"/>
              <a:ea typeface="ヒラギノ明朝 Pro W3"/>
              <a:cs typeface="ヒラギノ明朝 Pro W3"/>
            </a:endParaRPr>
          </a:p>
          <a:p>
            <a:pPr algn="dist">
              <a:lnSpc>
                <a:spcPct val="200000"/>
              </a:lnSpc>
            </a:pPr>
            <a:r>
              <a:rPr kumimoji="1" lang="ja-JP" altLang="en-US" sz="1600" dirty="0" smtClean="0">
                <a:latin typeface="ヒラギノ明朝 Pro W3"/>
                <a:ea typeface="ヒラギノ明朝 Pro W3"/>
                <a:cs typeface="ヒラギノ明朝 Pro W3"/>
              </a:rPr>
              <a:t>事業内容</a:t>
            </a:r>
            <a:endParaRPr kumimoji="1" lang="ja-JP" altLang="en-US" sz="1600" dirty="0">
              <a:latin typeface="ヒラギノ明朝 Pro W3"/>
              <a:ea typeface="ヒラギノ明朝 Pro W3"/>
              <a:cs typeface="ヒラギノ明朝 Pro W3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660810" y="3490875"/>
            <a:ext cx="4094075" cy="3005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1600" dirty="0">
                <a:latin typeface="ヒラギノ明朝 Pro W3"/>
                <a:ea typeface="ヒラギノ明朝 Pro W3"/>
                <a:cs typeface="ヒラギノ明朝 Pro W3"/>
              </a:rPr>
              <a:t>株式会社　家守舎桃</a:t>
            </a:r>
            <a:r>
              <a:rPr kumimoji="1" lang="ja-JP" altLang="en-US" sz="1600" dirty="0" smtClean="0">
                <a:latin typeface="ヒラギノ明朝 Pro W3"/>
                <a:ea typeface="ヒラギノ明朝 Pro W3"/>
                <a:cs typeface="ヒラギノ明朝 Pro W3"/>
              </a:rPr>
              <a:t>ノ音</a:t>
            </a:r>
            <a:endParaRPr kumimoji="1" lang="en-US" altLang="ja-JP" sz="1600" dirty="0" smtClean="0">
              <a:latin typeface="ヒラギノ明朝 Pro W3"/>
              <a:ea typeface="ヒラギノ明朝 Pro W3"/>
              <a:cs typeface="ヒラギノ明朝 Pro W3"/>
            </a:endParaRPr>
          </a:p>
          <a:p>
            <a:pPr>
              <a:lnSpc>
                <a:spcPct val="200000"/>
              </a:lnSpc>
            </a:pPr>
            <a:r>
              <a:rPr kumimoji="1" lang="ja-JP" altLang="en-US" sz="1600" dirty="0" smtClean="0">
                <a:latin typeface="ヒラギノ明朝 Pro W3"/>
                <a:ea typeface="ヒラギノ明朝 Pro W3"/>
                <a:cs typeface="ヒラギノ明朝 Pro W3"/>
              </a:rPr>
              <a:t>上神田　健太</a:t>
            </a:r>
            <a:endParaRPr kumimoji="1" lang="en-US" altLang="ja-JP" sz="1600" dirty="0" smtClean="0">
              <a:latin typeface="ヒラギノ明朝 Pro W3"/>
              <a:ea typeface="ヒラギノ明朝 Pro W3"/>
              <a:cs typeface="ヒラギノ明朝 Pro W3"/>
            </a:endParaRPr>
          </a:p>
          <a:p>
            <a:pPr algn="dist">
              <a:lnSpc>
                <a:spcPct val="200000"/>
              </a:lnSpc>
            </a:pPr>
            <a:r>
              <a:rPr kumimoji="1" lang="ja-JP" altLang="en-US" sz="1600" dirty="0" smtClean="0">
                <a:latin typeface="ヒラギノ明朝 Pro W3"/>
                <a:ea typeface="ヒラギノ明朝 Pro W3"/>
                <a:cs typeface="ヒラギノ明朝 Pro W3"/>
              </a:rPr>
              <a:t>福島県伊達郡国見町山﨑舘東</a:t>
            </a:r>
            <a:r>
              <a:rPr kumimoji="1" lang="en-US" altLang="ja-JP" sz="1600" dirty="0" smtClean="0">
                <a:latin typeface="ヒラギノ明朝 Pro W3"/>
                <a:ea typeface="ヒラギノ明朝 Pro W3"/>
                <a:cs typeface="ヒラギノ明朝 Pro W3"/>
              </a:rPr>
              <a:t>14</a:t>
            </a:r>
            <a:r>
              <a:rPr kumimoji="1" lang="ja-JP" altLang="en-US" sz="1600" dirty="0" smtClean="0">
                <a:latin typeface="ヒラギノ明朝 Pro W3"/>
                <a:ea typeface="ヒラギノ明朝 Pro W3"/>
                <a:cs typeface="ヒラギノ明朝 Pro W3"/>
              </a:rPr>
              <a:t>番地８</a:t>
            </a:r>
            <a:endParaRPr kumimoji="1" lang="en-US" altLang="ja-JP" sz="1600" dirty="0" smtClean="0">
              <a:latin typeface="ヒラギノ明朝 Pro W3"/>
              <a:ea typeface="ヒラギノ明朝 Pro W3"/>
              <a:cs typeface="ヒラギノ明朝 Pro W3"/>
            </a:endParaRPr>
          </a:p>
          <a:p>
            <a:pPr>
              <a:lnSpc>
                <a:spcPct val="200000"/>
              </a:lnSpc>
            </a:pPr>
            <a:r>
              <a:rPr kumimoji="1" lang="en-US" altLang="ja-JP" sz="1600" dirty="0" smtClean="0">
                <a:latin typeface="ヒラギノ明朝 Pro W3"/>
                <a:ea typeface="ヒラギノ明朝 Pro W3"/>
                <a:cs typeface="ヒラギノ明朝 Pro W3"/>
              </a:rPr>
              <a:t>2018</a:t>
            </a:r>
            <a:r>
              <a:rPr kumimoji="1" lang="ja-JP" altLang="en-US" sz="1600" dirty="0" smtClean="0">
                <a:latin typeface="ヒラギノ明朝 Pro W3"/>
                <a:ea typeface="ヒラギノ明朝 Pro W3"/>
                <a:cs typeface="ヒラギノ明朝 Pro W3"/>
              </a:rPr>
              <a:t>年９月５日</a:t>
            </a:r>
            <a:endParaRPr kumimoji="1" lang="en-US" altLang="ja-JP" sz="1600" dirty="0" smtClean="0">
              <a:latin typeface="ヒラギノ明朝 Pro W3"/>
              <a:ea typeface="ヒラギノ明朝 Pro W3"/>
              <a:cs typeface="ヒラギノ明朝 Pro W3"/>
            </a:endParaRPr>
          </a:p>
          <a:p>
            <a:pPr>
              <a:lnSpc>
                <a:spcPct val="200000"/>
              </a:lnSpc>
            </a:pPr>
            <a:r>
              <a:rPr kumimoji="1" lang="en-US" altLang="ja-JP" sz="1600" dirty="0" smtClean="0">
                <a:latin typeface="ヒラギノ明朝 Pro W3"/>
                <a:ea typeface="ヒラギノ明朝 Pro W3"/>
                <a:cs typeface="ヒラギノ明朝 Pro W3"/>
              </a:rPr>
              <a:t>50</a:t>
            </a:r>
            <a:r>
              <a:rPr kumimoji="1" lang="ja-JP" altLang="en-US" sz="1600" dirty="0" smtClean="0">
                <a:latin typeface="ヒラギノ明朝 Pro W3"/>
                <a:ea typeface="ヒラギノ明朝 Pro W3"/>
                <a:cs typeface="ヒラギノ明朝 Pro W3"/>
              </a:rPr>
              <a:t>万円</a:t>
            </a:r>
            <a:endParaRPr kumimoji="1" lang="en-US" altLang="ja-JP" sz="1600" dirty="0" smtClean="0">
              <a:latin typeface="ヒラギノ明朝 Pro W3"/>
              <a:ea typeface="ヒラギノ明朝 Pro W3"/>
              <a:cs typeface="ヒラギノ明朝 Pro W3"/>
            </a:endParaRPr>
          </a:p>
          <a:p>
            <a:pPr>
              <a:lnSpc>
                <a:spcPct val="200000"/>
              </a:lnSpc>
            </a:pPr>
            <a:r>
              <a:rPr kumimoji="1" lang="ja-JP" altLang="en-US" sz="1600" dirty="0" smtClean="0">
                <a:latin typeface="ヒラギノ明朝 Pro W3"/>
                <a:ea typeface="ヒラギノ明朝 Pro W3"/>
                <a:cs typeface="ヒラギノ明朝 Pro W3"/>
              </a:rPr>
              <a:t>転貸業、物品販売業、イベント企画業</a:t>
            </a:r>
            <a:endParaRPr kumimoji="1" lang="en-US" altLang="ja-JP" sz="1600" dirty="0">
              <a:latin typeface="ヒラギノ明朝 Pro W3"/>
              <a:ea typeface="ヒラギノ明朝 Pro W3"/>
              <a:cs typeface="ヒラギノ明朝 Pro W3"/>
            </a:endParaRPr>
          </a:p>
        </p:txBody>
      </p:sp>
    </p:spTree>
    <p:extLst>
      <p:ext uri="{BB962C8B-B14F-4D97-AF65-F5344CB8AC3E}">
        <p14:creationId xmlns:p14="http://schemas.microsoft.com/office/powerpoint/2010/main" val="89403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スクリーンショット 2019-03-01 22.27.30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図形グループ 2"/>
          <p:cNvGrpSpPr/>
          <p:nvPr/>
        </p:nvGrpSpPr>
        <p:grpSpPr>
          <a:xfrm>
            <a:off x="2651284" y="-1724677"/>
            <a:ext cx="7556097" cy="7633400"/>
            <a:chOff x="1223551" y="-2827711"/>
            <a:chExt cx="8969581" cy="9061344"/>
          </a:xfrm>
          <a:solidFill>
            <a:srgbClr val="FFFF00">
              <a:alpha val="20000"/>
            </a:srgbClr>
          </a:solidFill>
        </p:grpSpPr>
        <p:sp>
          <p:nvSpPr>
            <p:cNvPr id="15" name="円/楕円 14"/>
            <p:cNvSpPr/>
            <p:nvPr/>
          </p:nvSpPr>
          <p:spPr>
            <a:xfrm>
              <a:off x="1223551" y="-2827711"/>
              <a:ext cx="8969581" cy="9061344"/>
            </a:xfrm>
            <a:prstGeom prst="ellipse">
              <a:avLst/>
            </a:prstGeom>
            <a:grpFill/>
            <a:ln w="76200" cmpd="sng">
              <a:solidFill>
                <a:srgbClr val="FFFFFF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0" name="円/楕円 29"/>
            <p:cNvSpPr/>
            <p:nvPr/>
          </p:nvSpPr>
          <p:spPr>
            <a:xfrm>
              <a:off x="3083109" y="-786607"/>
              <a:ext cx="5250465" cy="4979136"/>
            </a:xfrm>
            <a:prstGeom prst="ellipse">
              <a:avLst/>
            </a:prstGeom>
            <a:grpFill/>
            <a:ln w="76200" cmpd="sng">
              <a:solidFill>
                <a:srgbClr val="FFFFFF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6141464" y="1398217"/>
            <a:ext cx="594824" cy="1004637"/>
            <a:chOff x="5700225" y="2757409"/>
            <a:chExt cx="791550" cy="1336899"/>
          </a:xfrm>
        </p:grpSpPr>
        <p:sp>
          <p:nvSpPr>
            <p:cNvPr id="7" name="円/楕円 6"/>
            <p:cNvSpPr/>
            <p:nvPr/>
          </p:nvSpPr>
          <p:spPr>
            <a:xfrm>
              <a:off x="5700225" y="2757409"/>
              <a:ext cx="791550" cy="949791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3" name="円/楕円 12"/>
            <p:cNvSpPr/>
            <p:nvPr/>
          </p:nvSpPr>
          <p:spPr>
            <a:xfrm>
              <a:off x="5882811" y="3029732"/>
              <a:ext cx="426379" cy="5116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二等辺三角形 8"/>
            <p:cNvSpPr/>
            <p:nvPr/>
          </p:nvSpPr>
          <p:spPr>
            <a:xfrm rot="10800000">
              <a:off x="5970733" y="3628800"/>
              <a:ext cx="250536" cy="465508"/>
            </a:xfrm>
            <a:prstGeom prst="triangle">
              <a:avLst/>
            </a:prstGeom>
            <a:solidFill>
              <a:srgbClr val="00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8275659" y="5262392"/>
            <a:ext cx="2950851" cy="646331"/>
            <a:chOff x="9024017" y="5702482"/>
            <a:chExt cx="2950851" cy="646331"/>
          </a:xfrm>
        </p:grpSpPr>
        <p:sp>
          <p:nvSpPr>
            <p:cNvPr id="24" name="フリーフォーム 23"/>
            <p:cNvSpPr/>
            <p:nvPr/>
          </p:nvSpPr>
          <p:spPr>
            <a:xfrm>
              <a:off x="9024017" y="5908723"/>
              <a:ext cx="2879186" cy="417242"/>
            </a:xfrm>
            <a:custGeom>
              <a:avLst/>
              <a:gdLst>
                <a:gd name="connsiteX0" fmla="*/ 0 w 2773167"/>
                <a:gd name="connsiteY0" fmla="*/ 0 h 777600"/>
                <a:gd name="connsiteX1" fmla="*/ 725689 w 2773167"/>
                <a:gd name="connsiteY1" fmla="*/ 777600 h 777600"/>
                <a:gd name="connsiteX2" fmla="*/ 2773167 w 2773167"/>
                <a:gd name="connsiteY2" fmla="*/ 768960 h 777600"/>
                <a:gd name="connsiteX0" fmla="*/ 0 w 3515540"/>
                <a:gd name="connsiteY0" fmla="*/ 0 h 794692"/>
                <a:gd name="connsiteX1" fmla="*/ 725689 w 3515540"/>
                <a:gd name="connsiteY1" fmla="*/ 777600 h 794692"/>
                <a:gd name="connsiteX2" fmla="*/ 3515540 w 3515540"/>
                <a:gd name="connsiteY2" fmla="*/ 794692 h 79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5540" h="794692">
                  <a:moveTo>
                    <a:pt x="0" y="0"/>
                  </a:moveTo>
                  <a:lnTo>
                    <a:pt x="725689" y="777600"/>
                  </a:lnTo>
                  <a:lnTo>
                    <a:pt x="3515540" y="794692"/>
                  </a:lnTo>
                </a:path>
              </a:pathLst>
            </a:custGeom>
            <a:ln>
              <a:solidFill>
                <a:srgbClr val="0000FF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9470156" y="5702482"/>
              <a:ext cx="25047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3366FF"/>
                  </a:solidFill>
                </a:rPr>
                <a:t>道の駅　あつかしの郷</a:t>
              </a:r>
              <a:endParaRPr kumimoji="1" lang="en-US" altLang="ja-JP" dirty="0" smtClean="0">
                <a:solidFill>
                  <a:srgbClr val="3366FF"/>
                </a:solidFill>
              </a:endParaRPr>
            </a:p>
            <a:p>
              <a:r>
                <a:rPr kumimoji="1" lang="ja-JP" altLang="en-US" dirty="0" smtClean="0">
                  <a:solidFill>
                    <a:srgbClr val="3366FF"/>
                  </a:solidFill>
                </a:rPr>
                <a:t>年間来場者数１００万人　</a:t>
              </a:r>
              <a:endParaRPr kumimoji="1" lang="ja-JP" altLang="en-US" dirty="0">
                <a:solidFill>
                  <a:srgbClr val="3366FF"/>
                </a:solidFill>
              </a:endParaRPr>
            </a:p>
          </p:txBody>
        </p:sp>
      </p:grpSp>
      <p:grpSp>
        <p:nvGrpSpPr>
          <p:cNvPr id="6" name="図形グループ 5"/>
          <p:cNvGrpSpPr/>
          <p:nvPr/>
        </p:nvGrpSpPr>
        <p:grpSpPr>
          <a:xfrm>
            <a:off x="2859055" y="1849699"/>
            <a:ext cx="2912397" cy="777600"/>
            <a:chOff x="1483858" y="842472"/>
            <a:chExt cx="2912397" cy="777600"/>
          </a:xfrm>
        </p:grpSpPr>
        <p:sp>
          <p:nvSpPr>
            <p:cNvPr id="26" name="フリーフォーム 25"/>
            <p:cNvSpPr/>
            <p:nvPr/>
          </p:nvSpPr>
          <p:spPr>
            <a:xfrm>
              <a:off x="1483858" y="842472"/>
              <a:ext cx="2582957" cy="777600"/>
            </a:xfrm>
            <a:custGeom>
              <a:avLst/>
              <a:gdLst>
                <a:gd name="connsiteX0" fmla="*/ 0 w 2773167"/>
                <a:gd name="connsiteY0" fmla="*/ 0 h 777600"/>
                <a:gd name="connsiteX1" fmla="*/ 725689 w 2773167"/>
                <a:gd name="connsiteY1" fmla="*/ 777600 h 777600"/>
                <a:gd name="connsiteX2" fmla="*/ 2773167 w 2773167"/>
                <a:gd name="connsiteY2" fmla="*/ 768960 h 77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3167" h="777600">
                  <a:moveTo>
                    <a:pt x="0" y="0"/>
                  </a:moveTo>
                  <a:lnTo>
                    <a:pt x="725689" y="777600"/>
                  </a:lnTo>
                  <a:lnTo>
                    <a:pt x="2773167" y="768960"/>
                  </a:lnTo>
                </a:path>
              </a:pathLst>
            </a:custGeom>
            <a:ln>
              <a:solidFill>
                <a:srgbClr val="0000FF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2067147" y="920297"/>
              <a:ext cx="23291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3366FF"/>
                  </a:solidFill>
                </a:rPr>
                <a:t>国見インター</a:t>
              </a:r>
              <a:endParaRPr kumimoji="1" lang="en-US" altLang="ja-JP" dirty="0" smtClean="0">
                <a:solidFill>
                  <a:srgbClr val="3366FF"/>
                </a:solidFill>
              </a:endParaRPr>
            </a:p>
            <a:p>
              <a:r>
                <a:rPr kumimoji="1" lang="ja-JP" altLang="en-US" dirty="0" smtClean="0">
                  <a:solidFill>
                    <a:srgbClr val="3366FF"/>
                  </a:solidFill>
                </a:rPr>
                <a:t>通行台数３</a:t>
              </a:r>
              <a:r>
                <a:rPr kumimoji="1" lang="en-US" altLang="ja-JP" dirty="0" smtClean="0">
                  <a:solidFill>
                    <a:srgbClr val="3366FF"/>
                  </a:solidFill>
                </a:rPr>
                <a:t>,</a:t>
              </a:r>
              <a:r>
                <a:rPr kumimoji="1" lang="ja-JP" altLang="en-US" dirty="0" smtClean="0">
                  <a:solidFill>
                    <a:srgbClr val="3366FF"/>
                  </a:solidFill>
                </a:rPr>
                <a:t>０００台</a:t>
              </a:r>
              <a:r>
                <a:rPr kumimoji="1" lang="en-US" altLang="ja-JP" dirty="0" smtClean="0">
                  <a:solidFill>
                    <a:srgbClr val="3366FF"/>
                  </a:solidFill>
                </a:rPr>
                <a:t>/</a:t>
              </a:r>
              <a:r>
                <a:rPr kumimoji="1" lang="ja-JP" altLang="en-US" dirty="0" smtClean="0">
                  <a:solidFill>
                    <a:srgbClr val="3366FF"/>
                  </a:solidFill>
                </a:rPr>
                <a:t>日　</a:t>
              </a:r>
              <a:endParaRPr kumimoji="1" lang="ja-JP" altLang="en-US" dirty="0">
                <a:solidFill>
                  <a:srgbClr val="3366FF"/>
                </a:solidFill>
              </a:endParaRPr>
            </a:p>
          </p:txBody>
        </p:sp>
      </p:grpSp>
      <p:sp>
        <p:nvSpPr>
          <p:cNvPr id="35" name="テキスト ボックス 34"/>
          <p:cNvSpPr txBox="1"/>
          <p:nvPr/>
        </p:nvSpPr>
        <p:spPr>
          <a:xfrm rot="2443227">
            <a:off x="4280386" y="3687253"/>
            <a:ext cx="99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000090"/>
                </a:solidFill>
              </a:rPr>
              <a:t>５００</a:t>
            </a:r>
            <a:r>
              <a:rPr kumimoji="1" lang="en-US" altLang="ja-JP" dirty="0" smtClean="0">
                <a:solidFill>
                  <a:srgbClr val="000090"/>
                </a:solidFill>
              </a:rPr>
              <a:t>m</a:t>
            </a:r>
            <a:endParaRPr kumimoji="1" lang="ja-JP" altLang="en-US" dirty="0">
              <a:solidFill>
                <a:srgbClr val="000090"/>
              </a:solidFill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 rot="2684725">
            <a:off x="3121774" y="4899723"/>
            <a:ext cx="124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solidFill>
                  <a:srgbClr val="000090"/>
                </a:solidFill>
              </a:rPr>
              <a:t>１０００</a:t>
            </a:r>
            <a:r>
              <a:rPr kumimoji="1" lang="en-US" altLang="ja-JP" dirty="0" smtClean="0">
                <a:solidFill>
                  <a:srgbClr val="000090"/>
                </a:solidFill>
              </a:rPr>
              <a:t>m</a:t>
            </a:r>
            <a:endParaRPr kumimoji="1" lang="ja-JP" altLang="en-US" dirty="0">
              <a:solidFill>
                <a:srgbClr val="000090"/>
              </a:solidFill>
            </a:endParaRPr>
          </a:p>
        </p:txBody>
      </p:sp>
      <p:grpSp>
        <p:nvGrpSpPr>
          <p:cNvPr id="5" name="図形グループ 4"/>
          <p:cNvGrpSpPr/>
          <p:nvPr/>
        </p:nvGrpSpPr>
        <p:grpSpPr>
          <a:xfrm>
            <a:off x="2946307" y="2451521"/>
            <a:ext cx="2877980" cy="777600"/>
            <a:chOff x="2651284" y="1566628"/>
            <a:chExt cx="2877980" cy="777600"/>
          </a:xfrm>
        </p:grpSpPr>
        <p:sp>
          <p:nvSpPr>
            <p:cNvPr id="17" name="フリーフォーム 16"/>
            <p:cNvSpPr/>
            <p:nvPr/>
          </p:nvSpPr>
          <p:spPr>
            <a:xfrm flipH="1">
              <a:off x="2946307" y="1566628"/>
              <a:ext cx="2582957" cy="777600"/>
            </a:xfrm>
            <a:custGeom>
              <a:avLst/>
              <a:gdLst>
                <a:gd name="connsiteX0" fmla="*/ 0 w 2773167"/>
                <a:gd name="connsiteY0" fmla="*/ 0 h 777600"/>
                <a:gd name="connsiteX1" fmla="*/ 725689 w 2773167"/>
                <a:gd name="connsiteY1" fmla="*/ 777600 h 777600"/>
                <a:gd name="connsiteX2" fmla="*/ 2773167 w 2773167"/>
                <a:gd name="connsiteY2" fmla="*/ 768960 h 77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3167" h="777600">
                  <a:moveTo>
                    <a:pt x="0" y="0"/>
                  </a:moveTo>
                  <a:lnTo>
                    <a:pt x="725689" y="777600"/>
                  </a:lnTo>
                  <a:lnTo>
                    <a:pt x="2773167" y="768960"/>
                  </a:lnTo>
                </a:path>
              </a:pathLst>
            </a:custGeom>
            <a:ln>
              <a:solidFill>
                <a:srgbClr val="0000FF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2651284" y="1697897"/>
              <a:ext cx="22649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rgbClr val="3366FF"/>
                  </a:solidFill>
                </a:rPr>
                <a:t>JR</a:t>
              </a:r>
              <a:r>
                <a:rPr kumimoji="1" lang="ja-JP" altLang="en-US" dirty="0" smtClean="0">
                  <a:solidFill>
                    <a:srgbClr val="3366FF"/>
                  </a:solidFill>
                </a:rPr>
                <a:t>藤田駅</a:t>
              </a:r>
            </a:p>
            <a:p>
              <a:r>
                <a:rPr kumimoji="1" lang="ja-JP" altLang="en-US" dirty="0" smtClean="0">
                  <a:solidFill>
                    <a:srgbClr val="3366FF"/>
                  </a:solidFill>
                </a:rPr>
                <a:t>乗降客数１２００人</a:t>
              </a:r>
              <a:r>
                <a:rPr kumimoji="1" lang="en-US" altLang="ja-JP" dirty="0" smtClean="0">
                  <a:solidFill>
                    <a:srgbClr val="3366FF"/>
                  </a:solidFill>
                </a:rPr>
                <a:t>/</a:t>
              </a:r>
              <a:r>
                <a:rPr kumimoji="1" lang="ja-JP" altLang="en-US" dirty="0" smtClean="0">
                  <a:solidFill>
                    <a:srgbClr val="3366FF"/>
                  </a:solidFill>
                </a:rPr>
                <a:t>日</a:t>
              </a:r>
              <a:endParaRPr kumimoji="1" lang="ja-JP" altLang="en-US" dirty="0">
                <a:solidFill>
                  <a:srgbClr val="3366FF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F1AD1E3-9EB4-485B-BDE8-78A095B08191}"/>
              </a:ext>
            </a:extLst>
          </p:cNvPr>
          <p:cNvSpPr txBox="1"/>
          <p:nvPr/>
        </p:nvSpPr>
        <p:spPr>
          <a:xfrm>
            <a:off x="8856956" y="-10949"/>
            <a:ext cx="33350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spc="300" dirty="0" smtClean="0"/>
              <a:t>TARGET</a:t>
            </a:r>
            <a:endParaRPr lang="en-US" sz="5000" spc="300" dirty="0"/>
          </a:p>
        </p:txBody>
      </p:sp>
      <p:sp>
        <p:nvSpPr>
          <p:cNvPr id="2" name="テキスト ボックス 1"/>
          <p:cNvSpPr txBox="1"/>
          <p:nvPr/>
        </p:nvSpPr>
        <p:spPr>
          <a:xfrm rot="18874690">
            <a:off x="837683" y="25603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3366FF"/>
                </a:solidFill>
              </a:rPr>
              <a:t>東北自動車道</a:t>
            </a:r>
            <a:endParaRPr kumimoji="1" lang="ja-JP" altLang="en-US" dirty="0">
              <a:solidFill>
                <a:srgbClr val="3366FF"/>
              </a:solidFill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 rot="18045945">
            <a:off x="1956223" y="5283968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3366FF"/>
                </a:solidFill>
              </a:rPr>
              <a:t>JR</a:t>
            </a:r>
            <a:r>
              <a:rPr kumimoji="1" lang="ja-JP" altLang="en-US" dirty="0" smtClean="0">
                <a:solidFill>
                  <a:srgbClr val="3366FF"/>
                </a:solidFill>
              </a:rPr>
              <a:t>東北本線</a:t>
            </a:r>
            <a:endParaRPr kumimoji="1" lang="ja-JP" altLang="en-US" dirty="0">
              <a:solidFill>
                <a:srgbClr val="3366FF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 rot="19653862">
            <a:off x="5090036" y="6096532"/>
            <a:ext cx="126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3366FF"/>
                </a:solidFill>
              </a:rPr>
              <a:t>国道４号線</a:t>
            </a:r>
            <a:endParaRPr kumimoji="1" lang="ja-JP" altLang="en-US" dirty="0">
              <a:solidFill>
                <a:srgbClr val="3366FF"/>
              </a:solidFill>
            </a:endParaRPr>
          </a:p>
        </p:txBody>
      </p:sp>
      <p:grpSp>
        <p:nvGrpSpPr>
          <p:cNvPr id="33" name="図形グループ 32"/>
          <p:cNvGrpSpPr/>
          <p:nvPr/>
        </p:nvGrpSpPr>
        <p:grpSpPr>
          <a:xfrm>
            <a:off x="6235598" y="6129971"/>
            <a:ext cx="2879186" cy="646331"/>
            <a:chOff x="9024017" y="5702482"/>
            <a:chExt cx="2879186" cy="646331"/>
          </a:xfrm>
        </p:grpSpPr>
        <p:sp>
          <p:nvSpPr>
            <p:cNvPr id="34" name="フリーフォーム 33"/>
            <p:cNvSpPr/>
            <p:nvPr/>
          </p:nvSpPr>
          <p:spPr>
            <a:xfrm>
              <a:off x="9024017" y="5908723"/>
              <a:ext cx="2879186" cy="417242"/>
            </a:xfrm>
            <a:custGeom>
              <a:avLst/>
              <a:gdLst>
                <a:gd name="connsiteX0" fmla="*/ 0 w 2773167"/>
                <a:gd name="connsiteY0" fmla="*/ 0 h 777600"/>
                <a:gd name="connsiteX1" fmla="*/ 725689 w 2773167"/>
                <a:gd name="connsiteY1" fmla="*/ 777600 h 777600"/>
                <a:gd name="connsiteX2" fmla="*/ 2773167 w 2773167"/>
                <a:gd name="connsiteY2" fmla="*/ 768960 h 777600"/>
                <a:gd name="connsiteX0" fmla="*/ 0 w 3515540"/>
                <a:gd name="connsiteY0" fmla="*/ 0 h 794692"/>
                <a:gd name="connsiteX1" fmla="*/ 725689 w 3515540"/>
                <a:gd name="connsiteY1" fmla="*/ 777600 h 794692"/>
                <a:gd name="connsiteX2" fmla="*/ 3515540 w 3515540"/>
                <a:gd name="connsiteY2" fmla="*/ 794692 h 79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15540" h="794692">
                  <a:moveTo>
                    <a:pt x="0" y="0"/>
                  </a:moveTo>
                  <a:lnTo>
                    <a:pt x="725689" y="777600"/>
                  </a:lnTo>
                  <a:lnTo>
                    <a:pt x="3515540" y="794692"/>
                  </a:lnTo>
                </a:path>
              </a:pathLst>
            </a:custGeom>
            <a:ln>
              <a:solidFill>
                <a:srgbClr val="0000FF"/>
              </a:solidFill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9470156" y="5702482"/>
              <a:ext cx="23398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3366FF"/>
                  </a:solidFill>
                </a:rPr>
                <a:t>国道４号線</a:t>
              </a:r>
              <a:endParaRPr kumimoji="1" lang="en-US" altLang="ja-JP" dirty="0">
                <a:solidFill>
                  <a:srgbClr val="3366FF"/>
                </a:solidFill>
              </a:endParaRPr>
            </a:p>
            <a:p>
              <a:r>
                <a:rPr kumimoji="1" lang="ja-JP" altLang="en-US" dirty="0" smtClean="0">
                  <a:solidFill>
                    <a:srgbClr val="3366FF"/>
                  </a:solidFill>
                </a:rPr>
                <a:t>通行車両</a:t>
              </a:r>
              <a:r>
                <a:rPr kumimoji="1" lang="en-US" altLang="ja-JP" dirty="0" smtClean="0">
                  <a:solidFill>
                    <a:srgbClr val="3366FF"/>
                  </a:solidFill>
                </a:rPr>
                <a:t>24,000</a:t>
              </a:r>
              <a:r>
                <a:rPr kumimoji="1" lang="ja-JP" altLang="en-US" dirty="0" smtClean="0">
                  <a:solidFill>
                    <a:srgbClr val="3366FF"/>
                  </a:solidFill>
                </a:rPr>
                <a:t>台</a:t>
              </a:r>
              <a:r>
                <a:rPr kumimoji="1" lang="en-US" altLang="ja-JP" dirty="0" smtClean="0">
                  <a:solidFill>
                    <a:srgbClr val="3366FF"/>
                  </a:solidFill>
                </a:rPr>
                <a:t>/</a:t>
              </a:r>
              <a:r>
                <a:rPr kumimoji="1" lang="ja-JP" altLang="en-US" dirty="0" smtClean="0">
                  <a:solidFill>
                    <a:srgbClr val="3366FF"/>
                  </a:solidFill>
                </a:rPr>
                <a:t>日　</a:t>
              </a:r>
              <a:endParaRPr kumimoji="1" lang="ja-JP" altLang="en-US" dirty="0">
                <a:solidFill>
                  <a:srgbClr val="3366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486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F1AD1E3-9EB4-485B-BDE8-78A095B08191}"/>
              </a:ext>
            </a:extLst>
          </p:cNvPr>
          <p:cNvSpPr txBox="1"/>
          <p:nvPr/>
        </p:nvSpPr>
        <p:spPr>
          <a:xfrm>
            <a:off x="0" y="0"/>
            <a:ext cx="33364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spc="300" dirty="0" smtClean="0"/>
              <a:t>TARGET</a:t>
            </a:r>
            <a:endParaRPr lang="en-US" sz="5000" spc="300" dirty="0"/>
          </a:p>
        </p:txBody>
      </p:sp>
      <p:grpSp>
        <p:nvGrpSpPr>
          <p:cNvPr id="3" name="図形グループ 2"/>
          <p:cNvGrpSpPr/>
          <p:nvPr/>
        </p:nvGrpSpPr>
        <p:grpSpPr>
          <a:xfrm>
            <a:off x="158241" y="908104"/>
            <a:ext cx="3809823" cy="2744334"/>
            <a:chOff x="3749035" y="-405332"/>
            <a:chExt cx="4965290" cy="3576652"/>
          </a:xfrm>
        </p:grpSpPr>
        <p:sp>
          <p:nvSpPr>
            <p:cNvPr id="52" name="角丸四角形 51"/>
            <p:cNvSpPr/>
            <p:nvPr/>
          </p:nvSpPr>
          <p:spPr>
            <a:xfrm>
              <a:off x="3749035" y="-405332"/>
              <a:ext cx="4965290" cy="35766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4299191" y="741713"/>
              <a:ext cx="8005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200" dirty="0" smtClean="0"/>
                <a:t>B</a:t>
              </a:r>
              <a:endParaRPr kumimoji="1" lang="ja-JP" altLang="en-US" sz="7200" dirty="0"/>
            </a:p>
          </p:txBody>
        </p:sp>
        <p:sp>
          <p:nvSpPr>
            <p:cNvPr id="6" name="テキスト ボックス 5"/>
            <p:cNvSpPr txBox="1"/>
            <p:nvPr/>
          </p:nvSpPr>
          <p:spPr>
            <a:xfrm>
              <a:off x="5904098" y="675905"/>
              <a:ext cx="81201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4400" dirty="0" smtClean="0"/>
                <a:t>t o</a:t>
              </a:r>
              <a:endParaRPr kumimoji="1" lang="ja-JP" altLang="en-US" sz="4400" dirty="0"/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7395570" y="730592"/>
              <a:ext cx="80052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7200" dirty="0" smtClean="0"/>
                <a:t>B</a:t>
              </a:r>
              <a:endParaRPr kumimoji="1" lang="ja-JP" altLang="en-US" sz="7200" dirty="0"/>
            </a:p>
          </p:txBody>
        </p:sp>
        <p:sp>
          <p:nvSpPr>
            <p:cNvPr id="8" name="右矢印 7"/>
            <p:cNvSpPr/>
            <p:nvPr/>
          </p:nvSpPr>
          <p:spPr>
            <a:xfrm>
              <a:off x="5816514" y="1683952"/>
              <a:ext cx="1253320" cy="246969"/>
            </a:xfrm>
            <a:prstGeom prst="rightArrow">
              <a:avLst>
                <a:gd name="adj1" fmla="val 35874"/>
                <a:gd name="adj2" fmla="val 159465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3894904" y="528240"/>
              <a:ext cx="1766813" cy="441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 smtClean="0"/>
                <a:t>家守舎桃ノ音</a:t>
              </a:r>
              <a:endParaRPr kumimoji="1" lang="ja-JP" altLang="en-US" sz="1600" dirty="0"/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7317845" y="528240"/>
              <a:ext cx="1042914" cy="441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dirty="0" smtClean="0"/>
                <a:t>入居者</a:t>
              </a:r>
              <a:endParaRPr kumimoji="1" lang="ja-JP" altLang="en-US" sz="1600" dirty="0"/>
            </a:p>
          </p:txBody>
        </p:sp>
      </p:grpSp>
      <p:grpSp>
        <p:nvGrpSpPr>
          <p:cNvPr id="7" name="図形グループ 6"/>
          <p:cNvGrpSpPr/>
          <p:nvPr/>
        </p:nvGrpSpPr>
        <p:grpSpPr>
          <a:xfrm>
            <a:off x="4679727" y="661027"/>
            <a:ext cx="3448629" cy="1768942"/>
            <a:chOff x="1791099" y="2914371"/>
            <a:chExt cx="3448629" cy="1768942"/>
          </a:xfrm>
        </p:grpSpPr>
        <p:sp>
          <p:nvSpPr>
            <p:cNvPr id="48" name="1 つの角を切り取った四角形 47"/>
            <p:cNvSpPr/>
            <p:nvPr/>
          </p:nvSpPr>
          <p:spPr>
            <a:xfrm>
              <a:off x="1791099" y="3161448"/>
              <a:ext cx="3448629" cy="1521865"/>
            </a:xfrm>
            <a:prstGeom prst="snip1Rect">
              <a:avLst>
                <a:gd name="adj" fmla="val 10953"/>
              </a:avLst>
            </a:prstGeom>
            <a:ln w="38100" cmpd="sng"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44" name="角丸四角形吹き出し 43"/>
            <p:cNvSpPr/>
            <p:nvPr/>
          </p:nvSpPr>
          <p:spPr>
            <a:xfrm>
              <a:off x="1969454" y="3419832"/>
              <a:ext cx="3115587" cy="1055456"/>
            </a:xfrm>
            <a:prstGeom prst="wedgeRoundRectCallout">
              <a:avLst>
                <a:gd name="adj1" fmla="val -47971"/>
                <a:gd name="adj2" fmla="val 61327"/>
                <a:gd name="adj3" fmla="val 16667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ja-JP" altLang="en-US" sz="1600" dirty="0" smtClean="0"/>
                <a:t>地元食材を使って、地元で飲食店をやりたいけど、条件の合う物件が見つからない。。</a:t>
              </a:r>
              <a:endParaRPr kumimoji="1" lang="ja-JP" altLang="en-US" sz="1600" dirty="0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2432915" y="2914371"/>
              <a:ext cx="195969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ja-JP" altLang="en-US" sz="2400" dirty="0" smtClean="0"/>
                <a:t>飲食店</a:t>
              </a:r>
              <a:endParaRPr kumimoji="1" lang="ja-JP" altLang="en-US" sz="2400" dirty="0"/>
            </a:p>
          </p:txBody>
        </p:sp>
      </p:grpSp>
      <p:grpSp>
        <p:nvGrpSpPr>
          <p:cNvPr id="10" name="図形グループ 9"/>
          <p:cNvGrpSpPr/>
          <p:nvPr/>
        </p:nvGrpSpPr>
        <p:grpSpPr>
          <a:xfrm>
            <a:off x="8402755" y="636216"/>
            <a:ext cx="3448629" cy="3106888"/>
            <a:chOff x="1791099" y="4864889"/>
            <a:chExt cx="3448629" cy="3106888"/>
          </a:xfrm>
        </p:grpSpPr>
        <p:sp>
          <p:nvSpPr>
            <p:cNvPr id="51" name="1 つの角を切り取った四角形 50"/>
            <p:cNvSpPr/>
            <p:nvPr/>
          </p:nvSpPr>
          <p:spPr>
            <a:xfrm>
              <a:off x="1791099" y="5111967"/>
              <a:ext cx="3448629" cy="2859810"/>
            </a:xfrm>
            <a:prstGeom prst="snip1Rect">
              <a:avLst>
                <a:gd name="adj" fmla="val 10953"/>
              </a:avLst>
            </a:prstGeom>
            <a:ln w="38100" cmpd="sng"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" name="角丸四角形吹き出し 1"/>
            <p:cNvSpPr/>
            <p:nvPr/>
          </p:nvSpPr>
          <p:spPr>
            <a:xfrm>
              <a:off x="2008644" y="5392247"/>
              <a:ext cx="3056788" cy="1241584"/>
            </a:xfrm>
            <a:prstGeom prst="wedgeRoundRectCallout">
              <a:avLst>
                <a:gd name="adj1" fmla="val -39240"/>
                <a:gd name="adj2" fmla="val 59216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ja-JP" altLang="en-US" sz="1600" dirty="0" smtClean="0"/>
                <a:t>塾の経営をやりたいけど、固定の場所を借りてやるのは難しい。週に数回レンタルスペースを借りる形でなら運営できそう。。</a:t>
              </a:r>
              <a:endParaRPr kumimoji="1" lang="ja-JP" altLang="en-US" sz="1600" dirty="0"/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2008644" y="4864889"/>
              <a:ext cx="2618935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ja-JP" altLang="en-US" sz="2400" dirty="0" smtClean="0"/>
                <a:t>シェアスペース</a:t>
              </a:r>
              <a:endParaRPr kumimoji="1" lang="ja-JP" altLang="en-US" sz="2400" dirty="0"/>
            </a:p>
          </p:txBody>
        </p:sp>
        <p:sp>
          <p:nvSpPr>
            <p:cNvPr id="47" name="角丸四角形吹き出し 46"/>
            <p:cNvSpPr/>
            <p:nvPr/>
          </p:nvSpPr>
          <p:spPr>
            <a:xfrm>
              <a:off x="2008644" y="6901642"/>
              <a:ext cx="3056788" cy="728192"/>
            </a:xfrm>
            <a:prstGeom prst="wedgeRoundRectCallout">
              <a:avLst>
                <a:gd name="adj1" fmla="val -40314"/>
                <a:gd name="adj2" fmla="val 66641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ja-JP" altLang="en-US" sz="1600" dirty="0" smtClean="0"/>
                <a:t>ヨガイベントをやりたいけど、イメージに合った場所がない。。</a:t>
              </a:r>
              <a:endParaRPr kumimoji="1" lang="en-US" altLang="ja-JP" sz="1600" dirty="0" smtClean="0"/>
            </a:p>
          </p:txBody>
        </p:sp>
      </p:grpSp>
      <p:grpSp>
        <p:nvGrpSpPr>
          <p:cNvPr id="5" name="図形グループ 4"/>
          <p:cNvGrpSpPr/>
          <p:nvPr/>
        </p:nvGrpSpPr>
        <p:grpSpPr>
          <a:xfrm>
            <a:off x="4679727" y="2578120"/>
            <a:ext cx="3448629" cy="4079120"/>
            <a:chOff x="5664731" y="2914371"/>
            <a:chExt cx="3448629" cy="4079120"/>
          </a:xfrm>
        </p:grpSpPr>
        <p:sp>
          <p:nvSpPr>
            <p:cNvPr id="50" name="1 つの角を切り取った四角形 49"/>
            <p:cNvSpPr/>
            <p:nvPr/>
          </p:nvSpPr>
          <p:spPr>
            <a:xfrm>
              <a:off x="5664731" y="3161448"/>
              <a:ext cx="3448629" cy="3832043"/>
            </a:xfrm>
            <a:prstGeom prst="snip1Rect">
              <a:avLst>
                <a:gd name="adj" fmla="val 10953"/>
              </a:avLst>
            </a:prstGeom>
            <a:ln w="38100" cmpd="sng"/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3" name="角丸四角形吹き出し 32"/>
            <p:cNvSpPr/>
            <p:nvPr/>
          </p:nvSpPr>
          <p:spPr>
            <a:xfrm>
              <a:off x="5883243" y="3441730"/>
              <a:ext cx="3064127" cy="1055456"/>
            </a:xfrm>
            <a:prstGeom prst="wedgeRoundRectCallout">
              <a:avLst>
                <a:gd name="adj1" fmla="val -37134"/>
                <a:gd name="adj2" fmla="val 60290"/>
                <a:gd name="adj3" fmla="val 1666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ja-JP" altLang="en-US" sz="1600" dirty="0" smtClean="0"/>
                <a:t>地域商社として地域に拠点を持ちたいけど、良い物件が見つからない。。</a:t>
              </a:r>
              <a:endParaRPr kumimoji="1" lang="ja-JP" altLang="en-US" sz="1600" dirty="0"/>
            </a:p>
          </p:txBody>
        </p:sp>
        <p:sp>
          <p:nvSpPr>
            <p:cNvPr id="43" name="角丸四角形吹き出し 42"/>
            <p:cNvSpPr/>
            <p:nvPr/>
          </p:nvSpPr>
          <p:spPr>
            <a:xfrm>
              <a:off x="5883243" y="4683313"/>
              <a:ext cx="3047670" cy="965249"/>
            </a:xfrm>
            <a:prstGeom prst="wedgeRoundRectCallout">
              <a:avLst>
                <a:gd name="adj1" fmla="val -37756"/>
                <a:gd name="adj2" fmla="val 60870"/>
                <a:gd name="adj3" fmla="val 1666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ja-JP" altLang="en-US" sz="1600" dirty="0" smtClean="0"/>
                <a:t>地域おこし協力隊として来たけど、自分のやりたいことを実現する場がほしい。。</a:t>
              </a:r>
              <a:endParaRPr kumimoji="1" lang="en-US" altLang="ja-JP" sz="1600" dirty="0" smtClean="0"/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6033401" y="2914371"/>
              <a:ext cx="2485743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ja-JP" altLang="en-US" sz="2400" dirty="0" smtClean="0"/>
                <a:t>シェアオフィス</a:t>
              </a:r>
              <a:endParaRPr kumimoji="1" lang="ja-JP" altLang="en-US" sz="2400" dirty="0"/>
            </a:p>
          </p:txBody>
        </p:sp>
        <p:sp>
          <p:nvSpPr>
            <p:cNvPr id="53" name="角丸四角形吹き出し 52"/>
            <p:cNvSpPr/>
            <p:nvPr/>
          </p:nvSpPr>
          <p:spPr>
            <a:xfrm>
              <a:off x="5919138" y="5874079"/>
              <a:ext cx="3047670" cy="965249"/>
            </a:xfrm>
            <a:prstGeom prst="wedgeRoundRectCallout">
              <a:avLst>
                <a:gd name="adj1" fmla="val -37756"/>
                <a:gd name="adj2" fmla="val 60870"/>
                <a:gd name="adj3" fmla="val 1666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ja-JP" altLang="en-US" sz="1600" dirty="0" smtClean="0"/>
                <a:t>クラフト作家としてアトリエを持ちたいけど、今の収入でできる不動産を見つけるのは難しい。。</a:t>
              </a:r>
              <a:endParaRPr kumimoji="1" lang="en-US" altLang="ja-JP" sz="1600" dirty="0" smtClean="0"/>
            </a:p>
          </p:txBody>
        </p:sp>
      </p:grpSp>
      <p:grpSp>
        <p:nvGrpSpPr>
          <p:cNvPr id="31" name="図形グループ 30"/>
          <p:cNvGrpSpPr/>
          <p:nvPr/>
        </p:nvGrpSpPr>
        <p:grpSpPr>
          <a:xfrm>
            <a:off x="8402755" y="4031044"/>
            <a:ext cx="3448629" cy="1865872"/>
            <a:chOff x="1791099" y="5968084"/>
            <a:chExt cx="3448629" cy="1865872"/>
          </a:xfrm>
        </p:grpSpPr>
        <p:sp>
          <p:nvSpPr>
            <p:cNvPr id="32" name="1 つの角を切り取った四角形 31"/>
            <p:cNvSpPr/>
            <p:nvPr/>
          </p:nvSpPr>
          <p:spPr>
            <a:xfrm>
              <a:off x="1791099" y="6198917"/>
              <a:ext cx="3448629" cy="1635039"/>
            </a:xfrm>
            <a:prstGeom prst="snip1Rect">
              <a:avLst>
                <a:gd name="adj" fmla="val 10953"/>
              </a:avLst>
            </a:prstGeom>
            <a:ln w="38100" cmpd="sng"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4" name="角丸四角形吹き出し 33"/>
            <p:cNvSpPr/>
            <p:nvPr/>
          </p:nvSpPr>
          <p:spPr>
            <a:xfrm>
              <a:off x="2008644" y="6446044"/>
              <a:ext cx="3056788" cy="1030392"/>
            </a:xfrm>
            <a:prstGeom prst="wedgeRoundRectCallout">
              <a:avLst>
                <a:gd name="adj1" fmla="val -39240"/>
                <a:gd name="adj2" fmla="val 59216"/>
                <a:gd name="adj3" fmla="val 166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kumimoji="1" lang="ja-JP" altLang="en-US" sz="1600" dirty="0" smtClean="0"/>
                <a:t>公園でマルシェを企画してみたいけど、貸してくれる公園がない。。</a:t>
              </a:r>
              <a:endParaRPr kumimoji="1" lang="ja-JP" altLang="en-US" sz="1600" dirty="0"/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2008644" y="5968084"/>
              <a:ext cx="2618935" cy="46166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ja-JP" altLang="en-US" sz="2400" dirty="0" smtClean="0"/>
                <a:t>シェアパーク</a:t>
              </a:r>
              <a:endParaRPr kumimoji="1" lang="ja-JP" altLang="en-US" sz="2400" dirty="0"/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871543" y="4382963"/>
            <a:ext cx="222949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000" dirty="0" smtClean="0"/>
              <a:t>弊社の役割は、</a:t>
            </a:r>
            <a:endParaRPr kumimoji="1" lang="en-US" altLang="ja-JP" sz="2000" dirty="0" smtClean="0"/>
          </a:p>
          <a:p>
            <a:pPr algn="ctr"/>
            <a:r>
              <a:rPr kumimoji="1" lang="ja-JP" altLang="en-US" sz="2000" dirty="0" smtClean="0"/>
              <a:t>同じベクトルを持つ</a:t>
            </a:r>
            <a:endParaRPr kumimoji="1" lang="en-US" altLang="ja-JP" sz="2000" dirty="0" smtClean="0"/>
          </a:p>
          <a:p>
            <a:pPr algn="ctr"/>
            <a:r>
              <a:rPr kumimoji="1" lang="ja-JP" altLang="en-US" sz="2000" u="sng" dirty="0" smtClean="0">
                <a:solidFill>
                  <a:schemeClr val="accent5"/>
                </a:solidFill>
              </a:rPr>
              <a:t>９つのニーズ</a:t>
            </a:r>
            <a:endParaRPr kumimoji="1" lang="en-US" altLang="ja-JP" sz="2000" u="sng" dirty="0" smtClean="0">
              <a:solidFill>
                <a:schemeClr val="accent5"/>
              </a:solidFill>
            </a:endParaRPr>
          </a:p>
          <a:p>
            <a:pPr algn="ctr"/>
            <a:r>
              <a:rPr kumimoji="1" lang="ja-JP" altLang="en-US" sz="2000" dirty="0" smtClean="0">
                <a:solidFill>
                  <a:schemeClr val="accent5"/>
                </a:solidFill>
              </a:rPr>
              <a:t>（入居者の数）</a:t>
            </a:r>
            <a:endParaRPr kumimoji="1" lang="en-US" altLang="ja-JP" sz="2000" dirty="0" smtClean="0">
              <a:solidFill>
                <a:schemeClr val="accent5"/>
              </a:solidFill>
            </a:endParaRPr>
          </a:p>
          <a:p>
            <a:pPr algn="ctr"/>
            <a:r>
              <a:rPr kumimoji="1" lang="ja-JP" altLang="en-US" sz="2000" dirty="0" smtClean="0"/>
              <a:t>を見つけること。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62822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17">
            <a:extLst>
              <a:ext uri="{FF2B5EF4-FFF2-40B4-BE49-F238E27FC236}">
                <a16:creationId xmlns="" xmlns:a16="http://schemas.microsoft.com/office/drawing/2014/main" id="{8B87C18B-B849-4274-B5BB-95C63E543F85}"/>
              </a:ext>
            </a:extLst>
          </p:cNvPr>
          <p:cNvSpPr txBox="1"/>
          <p:nvPr/>
        </p:nvSpPr>
        <p:spPr>
          <a:xfrm>
            <a:off x="-10184" y="-14729"/>
            <a:ext cx="43970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1000" dirty="0" smtClean="0"/>
              <a:t>OPERATION</a:t>
            </a:r>
            <a:endParaRPr lang="en-US" sz="4000" b="1" spc="1000" dirty="0"/>
          </a:p>
        </p:txBody>
      </p:sp>
      <p:grpSp>
        <p:nvGrpSpPr>
          <p:cNvPr id="94" name="図形グループ 93"/>
          <p:cNvGrpSpPr/>
          <p:nvPr/>
        </p:nvGrpSpPr>
        <p:grpSpPr>
          <a:xfrm>
            <a:off x="2433543" y="74920"/>
            <a:ext cx="7384680" cy="6856389"/>
            <a:chOff x="3363398" y="1102977"/>
            <a:chExt cx="5320516" cy="4939893"/>
          </a:xfrm>
        </p:grpSpPr>
        <p:grpSp>
          <p:nvGrpSpPr>
            <p:cNvPr id="11" name="図形グループ 10"/>
            <p:cNvGrpSpPr/>
            <p:nvPr/>
          </p:nvGrpSpPr>
          <p:grpSpPr>
            <a:xfrm>
              <a:off x="3600418" y="3150414"/>
              <a:ext cx="4820760" cy="2892456"/>
              <a:chOff x="1478996" y="830998"/>
              <a:chExt cx="9448382" cy="5669029"/>
            </a:xfrm>
            <a:scene3d>
              <a:camera prst="isometricOffAxis1Top">
                <a:rot lat="19158000" lon="19170000" rev="2736000"/>
              </a:camera>
              <a:lightRig rig="threePt" dir="t"/>
            </a:scene3d>
          </p:grpSpPr>
          <p:grpSp>
            <p:nvGrpSpPr>
              <p:cNvPr id="3" name="図形グループ 2"/>
              <p:cNvGrpSpPr/>
              <p:nvPr/>
            </p:nvGrpSpPr>
            <p:grpSpPr>
              <a:xfrm>
                <a:off x="1478996" y="830998"/>
                <a:ext cx="9448382" cy="5669029"/>
                <a:chOff x="0" y="812800"/>
                <a:chExt cx="7556500" cy="6045200"/>
              </a:xfrm>
            </p:grpSpPr>
            <p:pic>
              <p:nvPicPr>
                <p:cNvPr id="6" name="図 5" descr="スクリーンショット 2018-08-28 2.43.51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812800"/>
                  <a:ext cx="7556500" cy="6045200"/>
                </a:xfrm>
                <a:prstGeom prst="rect">
                  <a:avLst/>
                </a:prstGeom>
              </p:spPr>
            </p:pic>
            <p:sp>
              <p:nvSpPr>
                <p:cNvPr id="14" name="正方形/長方形 13"/>
                <p:cNvSpPr/>
                <p:nvPr/>
              </p:nvSpPr>
              <p:spPr>
                <a:xfrm>
                  <a:off x="1205529" y="1305131"/>
                  <a:ext cx="1445628" cy="219417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50000"/>
                  </a:schemeClr>
                </a:solidFill>
                <a:ln w="762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3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" name="正方形/長方形 26"/>
                <p:cNvSpPr/>
                <p:nvPr/>
              </p:nvSpPr>
              <p:spPr>
                <a:xfrm>
                  <a:off x="1219200" y="4229100"/>
                  <a:ext cx="4622800" cy="2240065"/>
                </a:xfrm>
                <a:prstGeom prst="rect">
                  <a:avLst/>
                </a:prstGeom>
                <a:solidFill>
                  <a:srgbClr val="00FF00">
                    <a:alpha val="50000"/>
                  </a:srgbClr>
                </a:solidFill>
                <a:ln w="762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" name="正方形/長方形 29"/>
                <p:cNvSpPr/>
                <p:nvPr/>
              </p:nvSpPr>
              <p:spPr>
                <a:xfrm>
                  <a:off x="3557977" y="1305131"/>
                  <a:ext cx="3548220" cy="219417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  <a:alpha val="50000"/>
                  </a:schemeClr>
                </a:solidFill>
                <a:ln w="762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32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" name="テキスト ボックス 16"/>
                <p:cNvSpPr txBox="1"/>
                <p:nvPr/>
              </p:nvSpPr>
              <p:spPr>
                <a:xfrm>
                  <a:off x="4160940" y="2019597"/>
                  <a:ext cx="2052744" cy="6432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1400" dirty="0" smtClean="0">
                      <a:solidFill>
                        <a:srgbClr val="000000"/>
                      </a:solidFill>
                    </a:rPr>
                    <a:t>まちのラウンジ</a:t>
                  </a:r>
                  <a:endParaRPr lang="ja-JP" alt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" name="テキスト ボックス 11"/>
                <p:cNvSpPr txBox="1"/>
                <p:nvPr/>
              </p:nvSpPr>
              <p:spPr>
                <a:xfrm>
                  <a:off x="1076448" y="2423023"/>
                  <a:ext cx="1703794" cy="5789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ja-JP" altLang="en-US" sz="1200" dirty="0" smtClean="0">
                      <a:solidFill>
                        <a:srgbClr val="000000"/>
                      </a:solidFill>
                    </a:rPr>
                    <a:t>みんなの本棚</a:t>
                  </a:r>
                  <a:endParaRPr lang="en-US" altLang="ja-JP" sz="1200" dirty="0" smtClean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8" name="テキスト ボックス 17"/>
              <p:cNvSpPr txBox="1"/>
              <p:nvPr/>
            </p:nvSpPr>
            <p:spPr>
              <a:xfrm>
                <a:off x="4970663" y="4696280"/>
                <a:ext cx="1605913" cy="6032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400" dirty="0" smtClean="0">
                    <a:solidFill>
                      <a:srgbClr val="000000"/>
                    </a:solidFill>
                  </a:rPr>
                  <a:t>飲食店</a:t>
                </a:r>
                <a:endParaRPr lang="ja-JP" altLang="en-US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正方形/長方形 18"/>
              <p:cNvSpPr/>
              <p:nvPr/>
            </p:nvSpPr>
            <p:spPr>
              <a:xfrm>
                <a:off x="1714771" y="1977074"/>
                <a:ext cx="1271576" cy="98612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50000"/>
                </a:schemeClr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32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テキスト ボックス 19"/>
              <p:cNvSpPr txBox="1"/>
              <p:nvPr/>
            </p:nvSpPr>
            <p:spPr>
              <a:xfrm>
                <a:off x="1536506" y="2316865"/>
                <a:ext cx="1492976" cy="904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ja-JP" altLang="en-US" sz="1200" dirty="0" smtClean="0">
                    <a:solidFill>
                      <a:srgbClr val="000000"/>
                    </a:solidFill>
                  </a:rPr>
                  <a:t>べビー</a:t>
                </a:r>
                <a:endParaRPr lang="en-US" altLang="ja-JP" sz="1200" dirty="0" smtClean="0">
                  <a:solidFill>
                    <a:srgbClr val="000000"/>
                  </a:solidFill>
                </a:endParaRPr>
              </a:p>
              <a:p>
                <a:pPr algn="ctr"/>
                <a:r>
                  <a:rPr lang="ja-JP" altLang="en-US" sz="1200" dirty="0" smtClean="0">
                    <a:solidFill>
                      <a:srgbClr val="000000"/>
                    </a:solidFill>
                  </a:rPr>
                  <a:t>スペース</a:t>
                </a:r>
                <a:endParaRPr lang="en-US" altLang="ja-JP" sz="1200" dirty="0" smtClea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2" name="図 1" descr="icon_111640_256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35765" y="4898765"/>
                <a:ext cx="330496" cy="330496"/>
              </a:xfrm>
              <a:prstGeom prst="rect">
                <a:avLst/>
              </a:prstGeom>
            </p:spPr>
          </p:pic>
          <p:pic>
            <p:nvPicPr>
              <p:cNvPr id="5" name="図 4" descr="icon_111860_256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17805" y="1488312"/>
                <a:ext cx="629130" cy="629130"/>
              </a:xfrm>
              <a:prstGeom prst="rect">
                <a:avLst/>
              </a:prstGeom>
            </p:spPr>
          </p:pic>
          <p:pic>
            <p:nvPicPr>
              <p:cNvPr id="7" name="図 6" descr="icon_141200_256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3449" y="1890662"/>
                <a:ext cx="426203" cy="426203"/>
              </a:xfrm>
              <a:prstGeom prst="rect">
                <a:avLst/>
              </a:prstGeom>
            </p:spPr>
          </p:pic>
          <p:pic>
            <p:nvPicPr>
              <p:cNvPr id="8" name="図 7" descr="icon_111220_256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9724" y="1563539"/>
                <a:ext cx="553903" cy="553903"/>
              </a:xfrm>
              <a:prstGeom prst="rect">
                <a:avLst/>
              </a:prstGeom>
            </p:spPr>
          </p:pic>
          <p:pic>
            <p:nvPicPr>
              <p:cNvPr id="9" name="図 8" descr="icon_131250_256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4491" y="2014481"/>
                <a:ext cx="348328" cy="348328"/>
              </a:xfrm>
              <a:prstGeom prst="rect">
                <a:avLst/>
              </a:prstGeom>
            </p:spPr>
          </p:pic>
          <p:pic>
            <p:nvPicPr>
              <p:cNvPr id="10" name="図 9" descr="icon_145740_256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4517" y="4846496"/>
                <a:ext cx="361304" cy="361304"/>
              </a:xfrm>
              <a:prstGeom prst="rect">
                <a:avLst/>
              </a:prstGeom>
            </p:spPr>
          </p:pic>
        </p:grpSp>
        <p:grpSp>
          <p:nvGrpSpPr>
            <p:cNvPr id="24" name="図形グループ 23"/>
            <p:cNvGrpSpPr/>
            <p:nvPr/>
          </p:nvGrpSpPr>
          <p:grpSpPr>
            <a:xfrm>
              <a:off x="3651250" y="1102977"/>
              <a:ext cx="4797838" cy="2741099"/>
              <a:chOff x="1364030" y="864850"/>
              <a:chExt cx="9985727" cy="5705046"/>
            </a:xfrm>
            <a:scene3d>
              <a:camera prst="isometricOffAxis1Top">
                <a:rot lat="19158000" lon="19170000" rev="2736000"/>
              </a:camera>
              <a:lightRig rig="threePt" dir="t"/>
            </a:scene3d>
          </p:grpSpPr>
          <p:grpSp>
            <p:nvGrpSpPr>
              <p:cNvPr id="25" name="図形グループ 24"/>
              <p:cNvGrpSpPr/>
              <p:nvPr/>
            </p:nvGrpSpPr>
            <p:grpSpPr>
              <a:xfrm>
                <a:off x="1364030" y="864850"/>
                <a:ext cx="9985727" cy="5705046"/>
                <a:chOff x="245273" y="812096"/>
                <a:chExt cx="7652124" cy="5829082"/>
              </a:xfrm>
            </p:grpSpPr>
            <p:pic>
              <p:nvPicPr>
                <p:cNvPr id="44" name="図 43" descr="スクリーンショット 2018-08-28 2.43.29.png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273" y="812096"/>
                  <a:ext cx="7652124" cy="5829082"/>
                </a:xfrm>
                <a:prstGeom prst="rect">
                  <a:avLst/>
                </a:prstGeom>
              </p:spPr>
            </p:pic>
            <p:sp>
              <p:nvSpPr>
                <p:cNvPr id="45" name="正方形/長方形 44"/>
                <p:cNvSpPr/>
                <p:nvPr/>
              </p:nvSpPr>
              <p:spPr>
                <a:xfrm>
                  <a:off x="1365632" y="2463399"/>
                  <a:ext cx="2838068" cy="3937491"/>
                </a:xfrm>
                <a:prstGeom prst="rect">
                  <a:avLst/>
                </a:prstGeom>
                <a:solidFill>
                  <a:srgbClr val="FFFF00">
                    <a:alpha val="30000"/>
                  </a:srgbClr>
                </a:solidFill>
                <a:ln w="762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46" name="正方形/長方形 45"/>
                <p:cNvSpPr/>
                <p:nvPr/>
              </p:nvSpPr>
              <p:spPr>
                <a:xfrm>
                  <a:off x="4203699" y="2441081"/>
                  <a:ext cx="2536416" cy="2494073"/>
                </a:xfrm>
                <a:prstGeom prst="rect">
                  <a:avLst/>
                </a:prstGeom>
                <a:solidFill>
                  <a:schemeClr val="accent4">
                    <a:alpha val="30000"/>
                  </a:schemeClr>
                </a:solidFill>
                <a:ln w="762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47" name="正方形/長方形 46"/>
                <p:cNvSpPr/>
                <p:nvPr/>
              </p:nvSpPr>
              <p:spPr>
                <a:xfrm>
                  <a:off x="5154637" y="929374"/>
                  <a:ext cx="2478062" cy="1166126"/>
                </a:xfrm>
                <a:prstGeom prst="rect">
                  <a:avLst/>
                </a:prstGeom>
                <a:solidFill>
                  <a:schemeClr val="accent4">
                    <a:alpha val="30000"/>
                  </a:schemeClr>
                </a:solidFill>
                <a:ln w="762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48" name="テキスト ボックス 47"/>
                <p:cNvSpPr txBox="1"/>
                <p:nvPr/>
              </p:nvSpPr>
              <p:spPr>
                <a:xfrm>
                  <a:off x="1814368" y="4144430"/>
                  <a:ext cx="1919620" cy="616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ja-JP" altLang="en-US" sz="1400" dirty="0" smtClean="0"/>
                    <a:t>スタジオ</a:t>
                  </a:r>
                  <a:endParaRPr kumimoji="1" lang="ja-JP" altLang="en-US" sz="1400" dirty="0"/>
                </a:p>
              </p:txBody>
            </p:sp>
            <p:sp>
              <p:nvSpPr>
                <p:cNvPr id="49" name="正方形/長方形 48"/>
                <p:cNvSpPr/>
                <p:nvPr/>
              </p:nvSpPr>
              <p:spPr>
                <a:xfrm>
                  <a:off x="5154637" y="5158114"/>
                  <a:ext cx="2478063" cy="1242777"/>
                </a:xfrm>
                <a:prstGeom prst="rect">
                  <a:avLst/>
                </a:prstGeom>
                <a:solidFill>
                  <a:schemeClr val="accent4">
                    <a:alpha val="30000"/>
                  </a:schemeClr>
                </a:solidFill>
                <a:ln w="762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dirty="0"/>
                </a:p>
              </p:txBody>
            </p:sp>
            <p:sp>
              <p:nvSpPr>
                <p:cNvPr id="50" name="テキスト ボックス 49"/>
                <p:cNvSpPr txBox="1"/>
                <p:nvPr/>
              </p:nvSpPr>
              <p:spPr>
                <a:xfrm>
                  <a:off x="6646612" y="5587470"/>
                  <a:ext cx="719686" cy="5547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ja-JP" sz="1200" dirty="0" smtClean="0"/>
                    <a:t>201</a:t>
                  </a:r>
                  <a:endParaRPr kumimoji="1" lang="ja-JP" altLang="en-US" sz="1200" dirty="0"/>
                </a:p>
              </p:txBody>
            </p:sp>
          </p:grpSp>
          <p:sp>
            <p:nvSpPr>
              <p:cNvPr id="26" name="テキスト ボックス 25"/>
              <p:cNvSpPr txBox="1"/>
              <p:nvPr/>
            </p:nvSpPr>
            <p:spPr>
              <a:xfrm>
                <a:off x="8106672" y="5565280"/>
                <a:ext cx="939162" cy="54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 smtClean="0"/>
                  <a:t>202</a:t>
                </a:r>
                <a:endParaRPr kumimoji="1" lang="ja-JP" altLang="en-US" sz="1200" dirty="0"/>
              </a:p>
            </p:txBody>
          </p:sp>
          <p:sp>
            <p:nvSpPr>
              <p:cNvPr id="31" name="テキスト ボックス 30"/>
              <p:cNvSpPr txBox="1"/>
              <p:nvPr/>
            </p:nvSpPr>
            <p:spPr>
              <a:xfrm>
                <a:off x="8576254" y="2833526"/>
                <a:ext cx="939162" cy="54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 smtClean="0"/>
                  <a:t>20</a:t>
                </a:r>
                <a:r>
                  <a:rPr kumimoji="1" lang="ja-JP" altLang="en-US" sz="1200" dirty="0" smtClean="0"/>
                  <a:t>５</a:t>
                </a:r>
                <a:endParaRPr kumimoji="1" lang="ja-JP" altLang="en-US" sz="1200" dirty="0"/>
              </a:p>
            </p:txBody>
          </p:sp>
          <p:sp>
            <p:nvSpPr>
              <p:cNvPr id="32" name="テキスト ボックス 31"/>
              <p:cNvSpPr txBox="1"/>
              <p:nvPr/>
            </p:nvSpPr>
            <p:spPr>
              <a:xfrm>
                <a:off x="6911076" y="2860240"/>
                <a:ext cx="939162" cy="54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 smtClean="0"/>
                  <a:t>20</a:t>
                </a:r>
                <a:r>
                  <a:rPr kumimoji="1" lang="ja-JP" altLang="en-US" sz="1200" dirty="0" smtClean="0"/>
                  <a:t>６</a:t>
                </a:r>
                <a:endParaRPr kumimoji="1" lang="ja-JP" altLang="en-US" sz="1200" dirty="0"/>
              </a:p>
            </p:txBody>
          </p:sp>
          <p:sp>
            <p:nvSpPr>
              <p:cNvPr id="33" name="テキスト ボックス 32"/>
              <p:cNvSpPr txBox="1"/>
              <p:nvPr/>
            </p:nvSpPr>
            <p:spPr>
              <a:xfrm>
                <a:off x="6924461" y="4017457"/>
                <a:ext cx="939162" cy="54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 smtClean="0"/>
                  <a:t>20</a:t>
                </a:r>
                <a:r>
                  <a:rPr kumimoji="1" lang="ja-JP" altLang="en-US" sz="1200" dirty="0" smtClean="0"/>
                  <a:t>４</a:t>
                </a:r>
                <a:endParaRPr kumimoji="1" lang="ja-JP" altLang="en-US" sz="1200" dirty="0"/>
              </a:p>
            </p:txBody>
          </p:sp>
          <p:sp>
            <p:nvSpPr>
              <p:cNvPr id="34" name="テキスト ボックス 33"/>
              <p:cNvSpPr txBox="1"/>
              <p:nvPr/>
            </p:nvSpPr>
            <p:spPr>
              <a:xfrm>
                <a:off x="8576254" y="4017457"/>
                <a:ext cx="939162" cy="54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 smtClean="0"/>
                  <a:t>20</a:t>
                </a:r>
                <a:r>
                  <a:rPr kumimoji="1" lang="ja-JP" altLang="en-US" sz="1200" dirty="0" smtClean="0"/>
                  <a:t>３</a:t>
                </a:r>
                <a:endParaRPr kumimoji="1" lang="ja-JP" altLang="en-US" sz="1200" dirty="0"/>
              </a:p>
            </p:txBody>
          </p:sp>
          <p:sp>
            <p:nvSpPr>
              <p:cNvPr id="35" name="テキスト ボックス 34"/>
              <p:cNvSpPr txBox="1"/>
              <p:nvPr/>
            </p:nvSpPr>
            <p:spPr>
              <a:xfrm>
                <a:off x="9742390" y="1173344"/>
                <a:ext cx="939162" cy="54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 smtClean="0"/>
                  <a:t>207</a:t>
                </a:r>
                <a:endParaRPr kumimoji="1" lang="ja-JP" altLang="en-US" sz="1200" dirty="0"/>
              </a:p>
            </p:txBody>
          </p:sp>
          <p:sp>
            <p:nvSpPr>
              <p:cNvPr id="36" name="テキスト ボックス 35"/>
              <p:cNvSpPr txBox="1"/>
              <p:nvPr/>
            </p:nvSpPr>
            <p:spPr>
              <a:xfrm>
                <a:off x="8097815" y="1173344"/>
                <a:ext cx="939162" cy="54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1200" dirty="0" smtClean="0"/>
                  <a:t>208</a:t>
                </a:r>
                <a:endParaRPr kumimoji="1" lang="ja-JP" altLang="en-US" sz="1200" dirty="0"/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6115598" y="979633"/>
                <a:ext cx="1659683" cy="1128597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6529624" y="5128284"/>
                <a:ext cx="1240937" cy="123277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39" name="正方形/長方形 38"/>
              <p:cNvSpPr/>
              <p:nvPr/>
            </p:nvSpPr>
            <p:spPr>
              <a:xfrm>
                <a:off x="3460281" y="966805"/>
                <a:ext cx="2642488" cy="1006179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31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40" name="直線コネクタ 39"/>
              <p:cNvCxnSpPr/>
              <p:nvPr/>
            </p:nvCxnSpPr>
            <p:spPr>
              <a:xfrm>
                <a:off x="3460281" y="966805"/>
                <a:ext cx="2642488" cy="100617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正方形/長方形 40"/>
              <p:cNvSpPr/>
              <p:nvPr/>
            </p:nvSpPr>
            <p:spPr>
              <a:xfrm>
                <a:off x="1484307" y="2357149"/>
                <a:ext cx="1341748" cy="124581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3175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cxnSp>
            <p:nvCxnSpPr>
              <p:cNvPr id="42" name="直線コネクタ 41"/>
              <p:cNvCxnSpPr/>
              <p:nvPr/>
            </p:nvCxnSpPr>
            <p:spPr>
              <a:xfrm>
                <a:off x="1484307" y="2364310"/>
                <a:ext cx="1341748" cy="1238657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図 42" descr="icon_110110_256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9179" y="4004827"/>
                <a:ext cx="547152" cy="547152"/>
              </a:xfrm>
              <a:prstGeom prst="rect">
                <a:avLst/>
              </a:prstGeom>
            </p:spPr>
          </p:pic>
        </p:grpSp>
        <p:cxnSp>
          <p:nvCxnSpPr>
            <p:cNvPr id="16" name="直線コネクタ 15"/>
            <p:cNvCxnSpPr/>
            <p:nvPr/>
          </p:nvCxnSpPr>
          <p:spPr>
            <a:xfrm flipV="1">
              <a:off x="8683914" y="2611640"/>
              <a:ext cx="0" cy="2173378"/>
            </a:xfrm>
            <a:prstGeom prst="line">
              <a:avLst/>
            </a:prstGeom>
            <a:ln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/>
            <p:cNvCxnSpPr/>
            <p:nvPr/>
          </p:nvCxnSpPr>
          <p:spPr>
            <a:xfrm flipV="1">
              <a:off x="5081358" y="3691077"/>
              <a:ext cx="0" cy="2165748"/>
            </a:xfrm>
            <a:prstGeom prst="line">
              <a:avLst/>
            </a:prstGeom>
            <a:ln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 flipV="1">
              <a:off x="3363398" y="2322548"/>
              <a:ext cx="0" cy="2212922"/>
            </a:xfrm>
            <a:prstGeom prst="line">
              <a:avLst/>
            </a:prstGeom>
            <a:ln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/>
            <p:cNvCxnSpPr/>
            <p:nvPr/>
          </p:nvCxnSpPr>
          <p:spPr>
            <a:xfrm flipV="1">
              <a:off x="7121415" y="3041826"/>
              <a:ext cx="0" cy="354512"/>
            </a:xfrm>
            <a:prstGeom prst="line">
              <a:avLst/>
            </a:prstGeom>
            <a:ln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図形グループ 90"/>
          <p:cNvGrpSpPr/>
          <p:nvPr/>
        </p:nvGrpSpPr>
        <p:grpSpPr>
          <a:xfrm>
            <a:off x="8566546" y="1085147"/>
            <a:ext cx="1769818" cy="542469"/>
            <a:chOff x="7567742" y="1383734"/>
            <a:chExt cx="2107477" cy="681036"/>
          </a:xfrm>
        </p:grpSpPr>
        <p:sp>
          <p:nvSpPr>
            <p:cNvPr id="55" name="円形吹き出し 54"/>
            <p:cNvSpPr/>
            <p:nvPr/>
          </p:nvSpPr>
          <p:spPr>
            <a:xfrm>
              <a:off x="7567742" y="1383734"/>
              <a:ext cx="2107477" cy="681036"/>
            </a:xfrm>
            <a:prstGeom prst="wedgeEllipseCallout">
              <a:avLst>
                <a:gd name="adj1" fmla="val -36029"/>
                <a:gd name="adj2" fmla="val 75326"/>
              </a:avLst>
            </a:prstGeom>
            <a:solidFill>
              <a:srgbClr val="FFFFFF"/>
            </a:solidFill>
            <a:ln w="57150" cmpd="sng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4" name="テキスト ボックス 83"/>
            <p:cNvSpPr txBox="1"/>
            <p:nvPr/>
          </p:nvSpPr>
          <p:spPr>
            <a:xfrm>
              <a:off x="8081355" y="1543469"/>
              <a:ext cx="1112746" cy="27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400" b="1" dirty="0" smtClean="0">
                  <a:solidFill>
                    <a:srgbClr val="000000"/>
                  </a:solidFill>
                </a:rPr>
                <a:t>営業時間</a:t>
              </a:r>
              <a:r>
                <a:rPr kumimoji="1" lang="en-US" altLang="ja-JP" sz="1400" b="1" dirty="0" smtClean="0">
                  <a:solidFill>
                    <a:srgbClr val="000000"/>
                  </a:solidFill>
                </a:rPr>
                <a:t>24H</a:t>
              </a:r>
              <a:endParaRPr kumimoji="1" lang="ja-JP" altLang="en-US" sz="14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2" name="図形グループ 91"/>
          <p:cNvGrpSpPr/>
          <p:nvPr/>
        </p:nvGrpSpPr>
        <p:grpSpPr>
          <a:xfrm>
            <a:off x="1925332" y="804040"/>
            <a:ext cx="3081960" cy="1258016"/>
            <a:chOff x="3057250" y="2882078"/>
            <a:chExt cx="1577814" cy="681036"/>
          </a:xfrm>
        </p:grpSpPr>
        <p:sp>
          <p:nvSpPr>
            <p:cNvPr id="81" name="円形吹き出し 80"/>
            <p:cNvSpPr/>
            <p:nvPr/>
          </p:nvSpPr>
          <p:spPr>
            <a:xfrm>
              <a:off x="3057250" y="2882078"/>
              <a:ext cx="1577814" cy="681036"/>
            </a:xfrm>
            <a:prstGeom prst="wedgeEllipseCallout">
              <a:avLst>
                <a:gd name="adj1" fmla="val 43902"/>
                <a:gd name="adj2" fmla="val 42141"/>
              </a:avLst>
            </a:prstGeom>
            <a:solidFill>
              <a:srgbClr val="FFFFFF"/>
            </a:solidFill>
            <a:ln w="5715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5" name="テキスト ボックス 84"/>
            <p:cNvSpPr txBox="1"/>
            <p:nvPr/>
          </p:nvSpPr>
          <p:spPr>
            <a:xfrm>
              <a:off x="3465354" y="3033328"/>
              <a:ext cx="803952" cy="336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400" b="1" dirty="0" smtClean="0">
                  <a:solidFill>
                    <a:srgbClr val="000000"/>
                  </a:solidFill>
                </a:rPr>
                <a:t>営業時間</a:t>
              </a:r>
              <a:r>
                <a:rPr kumimoji="1" lang="en-US" altLang="ja-JP" sz="1400" b="1" dirty="0" smtClean="0">
                  <a:solidFill>
                    <a:srgbClr val="000000"/>
                  </a:solidFill>
                </a:rPr>
                <a:t>10:00~23:00</a:t>
              </a:r>
            </a:p>
            <a:p>
              <a:pPr algn="ctr"/>
              <a:r>
                <a:rPr kumimoji="1" lang="ja-JP" altLang="en-US" sz="1400" b="1" dirty="0" smtClean="0">
                  <a:solidFill>
                    <a:srgbClr val="000000"/>
                  </a:solidFill>
                </a:rPr>
                <a:t>インターネット予約</a:t>
              </a:r>
              <a:endParaRPr kumimoji="1" lang="en-US" altLang="ja-JP" sz="1400" b="1" dirty="0" smtClean="0">
                <a:solidFill>
                  <a:srgbClr val="000000"/>
                </a:solidFill>
              </a:endParaRPr>
            </a:p>
            <a:p>
              <a:pPr algn="ctr"/>
              <a:r>
                <a:rPr kumimoji="1" lang="ja-JP" altLang="en-US" sz="1400" b="1" dirty="0" smtClean="0">
                  <a:solidFill>
                    <a:srgbClr val="000000"/>
                  </a:solidFill>
                </a:rPr>
                <a:t>及び電話対応</a:t>
              </a:r>
              <a:endParaRPr kumimoji="1" lang="ja-JP" altLang="en-US" sz="14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0" name="図形グループ 89"/>
          <p:cNvGrpSpPr/>
          <p:nvPr/>
        </p:nvGrpSpPr>
        <p:grpSpPr>
          <a:xfrm>
            <a:off x="7996035" y="2933616"/>
            <a:ext cx="2201491" cy="816185"/>
            <a:chOff x="7374044" y="2969070"/>
            <a:chExt cx="1445784" cy="681036"/>
          </a:xfrm>
        </p:grpSpPr>
        <p:sp>
          <p:nvSpPr>
            <p:cNvPr id="80" name="円形吹き出し 79"/>
            <p:cNvSpPr/>
            <p:nvPr/>
          </p:nvSpPr>
          <p:spPr>
            <a:xfrm>
              <a:off x="7374044" y="2969070"/>
              <a:ext cx="1445784" cy="681036"/>
            </a:xfrm>
            <a:prstGeom prst="wedgeEllipseCallout">
              <a:avLst>
                <a:gd name="adj1" fmla="val -61530"/>
                <a:gd name="adj2" fmla="val 51555"/>
              </a:avLst>
            </a:prstGeom>
            <a:solidFill>
              <a:srgbClr val="FFFFFF"/>
            </a:solidFill>
            <a:ln w="57150" cmpd="sng">
              <a:solidFill>
                <a:srgbClr val="B6FFF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6" name="テキスト ボックス 85"/>
            <p:cNvSpPr txBox="1"/>
            <p:nvPr/>
          </p:nvSpPr>
          <p:spPr>
            <a:xfrm>
              <a:off x="7655174" y="3111913"/>
              <a:ext cx="957456" cy="313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400" b="1" dirty="0" smtClean="0">
                  <a:solidFill>
                    <a:srgbClr val="000000"/>
                  </a:solidFill>
                </a:rPr>
                <a:t>営業時間</a:t>
              </a:r>
              <a:r>
                <a:rPr kumimoji="1" lang="en-US" altLang="ja-JP" sz="1400" b="1" dirty="0" smtClean="0">
                  <a:solidFill>
                    <a:srgbClr val="000000"/>
                  </a:solidFill>
                </a:rPr>
                <a:t>10:00~21:00</a:t>
              </a:r>
            </a:p>
            <a:p>
              <a:pPr algn="ctr"/>
              <a:r>
                <a:rPr kumimoji="1" lang="ja-JP" altLang="en-US" sz="1400" b="1" dirty="0" smtClean="0">
                  <a:solidFill>
                    <a:srgbClr val="000000"/>
                  </a:solidFill>
                </a:rPr>
                <a:t>無人販売</a:t>
              </a:r>
              <a:endParaRPr kumimoji="1" lang="ja-JP" altLang="en-US" sz="14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93" name="図形グループ 92"/>
          <p:cNvGrpSpPr/>
          <p:nvPr/>
        </p:nvGrpSpPr>
        <p:grpSpPr>
          <a:xfrm>
            <a:off x="2292782" y="3471345"/>
            <a:ext cx="2347059" cy="816238"/>
            <a:chOff x="1434018" y="5232990"/>
            <a:chExt cx="2794848" cy="1024736"/>
          </a:xfrm>
        </p:grpSpPr>
        <p:sp>
          <p:nvSpPr>
            <p:cNvPr id="82" name="円形吹き出し 81"/>
            <p:cNvSpPr/>
            <p:nvPr/>
          </p:nvSpPr>
          <p:spPr>
            <a:xfrm>
              <a:off x="1434018" y="5232990"/>
              <a:ext cx="2794848" cy="1024736"/>
            </a:xfrm>
            <a:prstGeom prst="wedgeEllipseCallout">
              <a:avLst>
                <a:gd name="adj1" fmla="val 27858"/>
                <a:gd name="adj2" fmla="val 56347"/>
              </a:avLst>
            </a:prstGeom>
            <a:solidFill>
              <a:srgbClr val="FFFFFF"/>
            </a:solidFill>
            <a:ln w="57150" cmpd="sng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7" name="テキスト ボックス 86"/>
            <p:cNvSpPr txBox="1"/>
            <p:nvPr/>
          </p:nvSpPr>
          <p:spPr>
            <a:xfrm>
              <a:off x="2079612" y="5444900"/>
              <a:ext cx="1736067" cy="470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400" b="1" dirty="0" smtClean="0">
                  <a:solidFill>
                    <a:srgbClr val="000000"/>
                  </a:solidFill>
                </a:rPr>
                <a:t>営業時間</a:t>
              </a:r>
              <a:r>
                <a:rPr kumimoji="1" lang="en-US" altLang="ja-JP" sz="1400" b="1" dirty="0" smtClean="0">
                  <a:solidFill>
                    <a:srgbClr val="000000"/>
                  </a:solidFill>
                </a:rPr>
                <a:t>10:00~21:00</a:t>
              </a:r>
            </a:p>
            <a:p>
              <a:pPr algn="ctr"/>
              <a:r>
                <a:rPr kumimoji="1" lang="ja-JP" altLang="en-US" sz="1400" b="1" dirty="0" smtClean="0">
                  <a:solidFill>
                    <a:srgbClr val="000000"/>
                  </a:solidFill>
                </a:rPr>
                <a:t>無人販売</a:t>
              </a:r>
              <a:endParaRPr kumimoji="1" lang="en-US" altLang="ja-JP" sz="1400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89" name="図形グループ 88"/>
          <p:cNvGrpSpPr/>
          <p:nvPr/>
        </p:nvGrpSpPr>
        <p:grpSpPr>
          <a:xfrm>
            <a:off x="7413718" y="5653954"/>
            <a:ext cx="2897857" cy="786575"/>
            <a:chOff x="7091993" y="5089819"/>
            <a:chExt cx="1681536" cy="987495"/>
          </a:xfrm>
        </p:grpSpPr>
        <p:sp>
          <p:nvSpPr>
            <p:cNvPr id="83" name="円形吹き出し 82"/>
            <p:cNvSpPr/>
            <p:nvPr/>
          </p:nvSpPr>
          <p:spPr>
            <a:xfrm>
              <a:off x="7091993" y="5089819"/>
              <a:ext cx="1681536" cy="987495"/>
            </a:xfrm>
            <a:prstGeom prst="wedgeEllipseCallout">
              <a:avLst>
                <a:gd name="adj1" fmla="val -41449"/>
                <a:gd name="adj2" fmla="val -77058"/>
              </a:avLst>
            </a:prstGeom>
            <a:solidFill>
              <a:srgbClr val="FFFFFF"/>
            </a:solidFill>
            <a:ln w="57150" cmpd="sng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88" name="テキスト ボックス 87"/>
            <p:cNvSpPr txBox="1"/>
            <p:nvPr/>
          </p:nvSpPr>
          <p:spPr>
            <a:xfrm>
              <a:off x="7519228" y="5245672"/>
              <a:ext cx="840452" cy="470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400" b="1" dirty="0" smtClean="0">
                  <a:solidFill>
                    <a:srgbClr val="000000"/>
                  </a:solidFill>
                </a:rPr>
                <a:t>営業時間</a:t>
              </a:r>
              <a:r>
                <a:rPr kumimoji="1" lang="en-US" altLang="ja-JP" sz="1400" b="1" dirty="0" smtClean="0">
                  <a:solidFill>
                    <a:srgbClr val="000000"/>
                  </a:solidFill>
                </a:rPr>
                <a:t>11:00~21:00</a:t>
              </a:r>
            </a:p>
            <a:p>
              <a:pPr algn="ctr"/>
              <a:r>
                <a:rPr kumimoji="1" lang="ja-JP" altLang="en-US" sz="1400" b="1" dirty="0" smtClean="0">
                  <a:solidFill>
                    <a:srgbClr val="000000"/>
                  </a:solidFill>
                </a:rPr>
                <a:t>常駐スタッフ３名</a:t>
              </a:r>
              <a:endParaRPr kumimoji="1" lang="ja-JP" altLang="en-US" sz="1400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246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6DCECE4-E896-4030-A1FE-66BC8823A762}"/>
              </a:ext>
            </a:extLst>
          </p:cNvPr>
          <p:cNvSpPr txBox="1"/>
          <p:nvPr/>
        </p:nvSpPr>
        <p:spPr>
          <a:xfrm>
            <a:off x="757415" y="2859613"/>
            <a:ext cx="35859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spc="300" dirty="0"/>
              <a:t>MISSION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4AF5D3C-477B-4D70-82FF-A0E4B05AE11B}"/>
              </a:ext>
            </a:extLst>
          </p:cNvPr>
          <p:cNvGrpSpPr/>
          <p:nvPr/>
        </p:nvGrpSpPr>
        <p:grpSpPr>
          <a:xfrm rot="16200000">
            <a:off x="1979947" y="2634306"/>
            <a:ext cx="582172" cy="2756335"/>
            <a:chOff x="5010148" y="1491259"/>
            <a:chExt cx="1159376" cy="5489152"/>
          </a:xfrm>
        </p:grpSpPr>
        <p:sp>
          <p:nvSpPr>
            <p:cNvPr id="30" name="Oval 29">
              <a:extLst>
                <a:ext uri="{FF2B5EF4-FFF2-40B4-BE49-F238E27FC236}">
                  <a16:creationId xmlns="" xmlns:a16="http://schemas.microsoft.com/office/drawing/2014/main" id="{178A860E-9361-4BD9-A573-B501A619DD92}"/>
                </a:ext>
              </a:extLst>
            </p:cNvPr>
            <p:cNvSpPr/>
            <p:nvPr/>
          </p:nvSpPr>
          <p:spPr>
            <a:xfrm>
              <a:off x="5010148" y="3610661"/>
              <a:ext cx="1159374" cy="1159373"/>
            </a:xfrm>
            <a:prstGeom prst="ellipse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="" xmlns:a16="http://schemas.microsoft.com/office/drawing/2014/main" id="{815B4821-548D-4034-831B-8AAC8696792B}"/>
                </a:ext>
              </a:extLst>
            </p:cNvPr>
            <p:cNvSpPr/>
            <p:nvPr/>
          </p:nvSpPr>
          <p:spPr>
            <a:xfrm>
              <a:off x="5010148" y="5821038"/>
              <a:ext cx="1159374" cy="115937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="" xmlns:a16="http://schemas.microsoft.com/office/drawing/2014/main" id="{25856F68-ABE5-4BAA-95CA-9D879C2A0021}"/>
                </a:ext>
              </a:extLst>
            </p:cNvPr>
            <p:cNvSpPr/>
            <p:nvPr/>
          </p:nvSpPr>
          <p:spPr>
            <a:xfrm>
              <a:off x="5010150" y="1491259"/>
              <a:ext cx="1159374" cy="11593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図形グループ 2"/>
          <p:cNvGrpSpPr/>
          <p:nvPr/>
        </p:nvGrpSpPr>
        <p:grpSpPr>
          <a:xfrm>
            <a:off x="5097268" y="1038452"/>
            <a:ext cx="6271656" cy="4500914"/>
            <a:chOff x="5797811" y="1444142"/>
            <a:chExt cx="6271656" cy="4500914"/>
          </a:xfrm>
        </p:grpSpPr>
        <p:pic>
          <p:nvPicPr>
            <p:cNvPr id="6" name="図 5" descr="マークのみ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62461" y="1639756"/>
              <a:ext cx="4305300" cy="4305300"/>
            </a:xfrm>
            <a:prstGeom prst="rect">
              <a:avLst/>
            </a:prstGeom>
            <a:solidFill>
              <a:schemeClr val="bg1">
                <a:alpha val="29000"/>
              </a:schemeClr>
            </a:solidFill>
          </p:spPr>
        </p:pic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77517275-5B21-436F-88C1-74B463559FA3}"/>
                </a:ext>
              </a:extLst>
            </p:cNvPr>
            <p:cNvSpPr txBox="1"/>
            <p:nvPr/>
          </p:nvSpPr>
          <p:spPr>
            <a:xfrm>
              <a:off x="5797811" y="1444142"/>
              <a:ext cx="6271656" cy="446276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200000"/>
                </a:lnSpc>
              </a:pPr>
              <a:r>
                <a:rPr lang="ja-JP" altLang="en-US" sz="2400" dirty="0" smtClean="0">
                  <a:latin typeface="ヒラギノ明朝 Pro W3"/>
                  <a:ea typeface="ヒラギノ明朝 Pro W3"/>
                  <a:cs typeface="ヒラギノ明朝 Pro W3"/>
                </a:rPr>
                <a:t>私たちは、この地域に暮らす人々が</a:t>
              </a:r>
              <a:endParaRPr lang="en-US" altLang="ja-JP" sz="2400" dirty="0" smtClean="0">
                <a:latin typeface="ヒラギノ明朝 Pro W3"/>
                <a:ea typeface="ヒラギノ明朝 Pro W3"/>
                <a:cs typeface="ヒラギノ明朝 Pro W3"/>
              </a:endParaRPr>
            </a:p>
            <a:p>
              <a:pPr algn="dist">
                <a:lnSpc>
                  <a:spcPct val="200000"/>
                </a:lnSpc>
              </a:pPr>
              <a:r>
                <a:rPr lang="ja-JP" altLang="ja-JP" sz="2400" dirty="0" smtClean="0">
                  <a:latin typeface="ヒラギノ明朝 Pro W3"/>
                  <a:ea typeface="ヒラギノ明朝 Pro W3"/>
                  <a:cs typeface="ヒラギノ明朝 Pro W3"/>
                </a:rPr>
                <a:t>持続的</a:t>
              </a:r>
              <a:r>
                <a:rPr lang="ja-JP" altLang="en-US" sz="2400" dirty="0" smtClean="0">
                  <a:latin typeface="ヒラギノ明朝 Pro W3"/>
                  <a:ea typeface="ヒラギノ明朝 Pro W3"/>
                  <a:cs typeface="ヒラギノ明朝 Pro W3"/>
                </a:rPr>
                <a:t>で豊かな営みを続けられるように、</a:t>
              </a:r>
              <a:endParaRPr lang="en-US" altLang="ja-JP" sz="2400" dirty="0" smtClean="0">
                <a:latin typeface="ヒラギノ明朝 Pro W3"/>
                <a:ea typeface="ヒラギノ明朝 Pro W3"/>
                <a:cs typeface="ヒラギノ明朝 Pro W3"/>
              </a:endParaRPr>
            </a:p>
            <a:p>
              <a:pPr algn="dist">
                <a:lnSpc>
                  <a:spcPct val="200000"/>
                </a:lnSpc>
              </a:pPr>
              <a:r>
                <a:rPr lang="ja-JP" altLang="ja-JP" sz="2400" dirty="0" smtClean="0">
                  <a:latin typeface="ヒラギノ明朝 Pro W3"/>
                  <a:ea typeface="ヒラギノ明朝 Pro W3"/>
                  <a:cs typeface="ヒラギノ明朝 Pro W3"/>
                </a:rPr>
                <a:t>共</a:t>
              </a:r>
              <a:r>
                <a:rPr lang="ja-JP" altLang="ja-JP" sz="2400" dirty="0">
                  <a:latin typeface="ヒラギノ明朝 Pro W3"/>
                  <a:ea typeface="ヒラギノ明朝 Pro W3"/>
                  <a:cs typeface="ヒラギノ明朝 Pro W3"/>
                </a:rPr>
                <a:t>に学び合う場を提供</a:t>
              </a:r>
              <a:r>
                <a:rPr lang="ja-JP" altLang="ja-JP" sz="2400" dirty="0" smtClean="0">
                  <a:latin typeface="ヒラギノ明朝 Pro W3"/>
                  <a:ea typeface="ヒラギノ明朝 Pro W3"/>
                  <a:cs typeface="ヒラギノ明朝 Pro W3"/>
                </a:rPr>
                <a:t>し</a:t>
              </a:r>
              <a:r>
                <a:rPr lang="ja-JP" altLang="en-US" sz="2400" dirty="0" smtClean="0">
                  <a:latin typeface="ヒラギノ明朝 Pro W3"/>
                  <a:ea typeface="ヒラギノ明朝 Pro W3"/>
                  <a:cs typeface="ヒラギノ明朝 Pro W3"/>
                </a:rPr>
                <a:t>ます。</a:t>
              </a:r>
              <a:endParaRPr lang="en-US" altLang="ja-JP" sz="2400" dirty="0" smtClean="0">
                <a:latin typeface="ヒラギノ明朝 Pro W3"/>
                <a:ea typeface="ヒラギノ明朝 Pro W3"/>
                <a:cs typeface="ヒラギノ明朝 Pro W3"/>
              </a:endParaRPr>
            </a:p>
            <a:p>
              <a:pPr algn="dist">
                <a:lnSpc>
                  <a:spcPct val="200000"/>
                </a:lnSpc>
              </a:pPr>
              <a:r>
                <a:rPr lang="ja-JP" altLang="ja-JP" sz="2400" dirty="0" smtClean="0">
                  <a:latin typeface="ヒラギノ明朝 Pro W3"/>
                  <a:ea typeface="ヒラギノ明朝 Pro W3"/>
                  <a:cs typeface="ヒラギノ明朝 Pro W3"/>
                </a:rPr>
                <a:t>多様な</a:t>
              </a:r>
              <a:r>
                <a:rPr lang="ja-JP" altLang="en-US" sz="2400" dirty="0" smtClean="0">
                  <a:latin typeface="ヒラギノ明朝 Pro W3"/>
                  <a:ea typeface="ヒラギノ明朝 Pro W3"/>
                  <a:cs typeface="ヒラギノ明朝 Pro W3"/>
                </a:rPr>
                <a:t>価値観が交差し</a:t>
              </a:r>
              <a:r>
                <a:rPr lang="ja-JP" altLang="ja-JP" sz="2400" dirty="0" smtClean="0">
                  <a:latin typeface="ヒラギノ明朝 Pro W3"/>
                  <a:ea typeface="ヒラギノ明朝 Pro W3"/>
                  <a:cs typeface="ヒラギノ明朝 Pro W3"/>
                </a:rPr>
                <a:t>、</a:t>
              </a:r>
              <a:endParaRPr lang="en-US" altLang="ja-JP" sz="2400" dirty="0" smtClean="0">
                <a:latin typeface="ヒラギノ明朝 Pro W3"/>
                <a:ea typeface="ヒラギノ明朝 Pro W3"/>
                <a:cs typeface="ヒラギノ明朝 Pro W3"/>
              </a:endParaRPr>
            </a:p>
            <a:p>
              <a:pPr algn="dist">
                <a:lnSpc>
                  <a:spcPct val="200000"/>
                </a:lnSpc>
              </a:pPr>
              <a:r>
                <a:rPr lang="ja-JP" altLang="ja-JP" sz="2400" dirty="0" smtClean="0">
                  <a:latin typeface="ヒラギノ明朝 Pro W3"/>
                  <a:ea typeface="ヒラギノ明朝 Pro W3"/>
                  <a:cs typeface="ヒラギノ明朝 Pro W3"/>
                </a:rPr>
                <a:t>新しい</a:t>
              </a:r>
              <a:r>
                <a:rPr lang="ja-JP" altLang="ja-JP" sz="2400" dirty="0">
                  <a:latin typeface="ヒラギノ明朝 Pro W3"/>
                  <a:ea typeface="ヒラギノ明朝 Pro W3"/>
                  <a:cs typeface="ヒラギノ明朝 Pro W3"/>
                </a:rPr>
                <a:t>モノ・</a:t>
              </a:r>
              <a:r>
                <a:rPr lang="ja-JP" altLang="ja-JP" sz="2400" dirty="0" smtClean="0">
                  <a:latin typeface="ヒラギノ明朝 Pro W3"/>
                  <a:ea typeface="ヒラギノ明朝 Pro W3"/>
                  <a:cs typeface="ヒラギノ明朝 Pro W3"/>
                </a:rPr>
                <a:t>コトが</a:t>
              </a:r>
              <a:endParaRPr lang="en-US" altLang="ja-JP" sz="2400" dirty="0" smtClean="0">
                <a:latin typeface="ヒラギノ明朝 Pro W3"/>
                <a:ea typeface="ヒラギノ明朝 Pro W3"/>
                <a:cs typeface="ヒラギノ明朝 Pro W3"/>
              </a:endParaRPr>
            </a:p>
            <a:p>
              <a:pPr algn="dist">
                <a:lnSpc>
                  <a:spcPct val="200000"/>
                </a:lnSpc>
              </a:pPr>
              <a:r>
                <a:rPr lang="ja-JP" altLang="ja-JP" sz="2400" dirty="0" smtClean="0">
                  <a:latin typeface="ヒラギノ明朝 Pro W3"/>
                  <a:ea typeface="ヒラギノ明朝 Pro W3"/>
                  <a:cs typeface="ヒラギノ明朝 Pro W3"/>
                </a:rPr>
                <a:t>生まれる</a:t>
              </a:r>
              <a:r>
                <a:rPr lang="ja-JP" altLang="en-US" sz="2400" dirty="0" smtClean="0">
                  <a:latin typeface="ヒラギノ明朝 Pro W3"/>
                  <a:ea typeface="ヒラギノ明朝 Pro W3"/>
                  <a:cs typeface="ヒラギノ明朝 Pro W3"/>
                </a:rPr>
                <a:t>“場”</a:t>
              </a:r>
              <a:r>
                <a:rPr lang="ja-JP" altLang="ja-JP" sz="2400" dirty="0" smtClean="0">
                  <a:latin typeface="ヒラギノ明朝 Pro W3"/>
                  <a:ea typeface="ヒラギノ明朝 Pro W3"/>
                  <a:cs typeface="ヒラギノ明朝 Pro W3"/>
                </a:rPr>
                <a:t>を</a:t>
              </a:r>
              <a:r>
                <a:rPr lang="ja-JP" altLang="en-US" sz="2400" dirty="0" smtClean="0">
                  <a:latin typeface="ヒラギノ明朝 Pro W3"/>
                  <a:ea typeface="ヒラギノ明朝 Pro W3"/>
                  <a:cs typeface="ヒラギノ明朝 Pro W3"/>
                </a:rPr>
                <a:t>つくります。</a:t>
              </a:r>
              <a:endParaRPr lang="en-US" sz="2400" dirty="0">
                <a:latin typeface="ヒラギノ明朝 Pro W3"/>
                <a:ea typeface="ヒラギノ明朝 Pro W3"/>
                <a:cs typeface="ヒラギノ明朝 Pro W3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2452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図形グループ 27"/>
          <p:cNvGrpSpPr/>
          <p:nvPr/>
        </p:nvGrpSpPr>
        <p:grpSpPr>
          <a:xfrm>
            <a:off x="5606190" y="988470"/>
            <a:ext cx="5802573" cy="5489691"/>
            <a:chOff x="7668470" y="1010026"/>
            <a:chExt cx="1632436" cy="1544413"/>
          </a:xfrm>
        </p:grpSpPr>
        <p:sp>
          <p:nvSpPr>
            <p:cNvPr id="29" name="円/楕円 28"/>
            <p:cNvSpPr/>
            <p:nvPr/>
          </p:nvSpPr>
          <p:spPr>
            <a:xfrm>
              <a:off x="7756493" y="1010026"/>
              <a:ext cx="1544413" cy="1544413"/>
            </a:xfrm>
            <a:prstGeom prst="ellipse">
              <a:avLst/>
            </a:prstGeom>
            <a:solidFill>
              <a:schemeClr val="accent1">
                <a:alpha val="54000"/>
              </a:schemeClr>
            </a:solidFill>
            <a:ln w="76200" cmpd="sng">
              <a:solidFill>
                <a:srgbClr val="FFFFFF"/>
              </a:solidFill>
            </a:ln>
            <a:effectLst>
              <a:outerShdw blurRad="50800" dist="38100" dir="2700000" algn="tl" rotWithShape="0">
                <a:schemeClr val="bg2"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7668470" y="1221320"/>
              <a:ext cx="1403249" cy="268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800" b="1" dirty="0" smtClean="0">
                  <a:solidFill>
                    <a:srgbClr val="FFFFFF"/>
                  </a:solidFill>
                  <a:latin typeface="ヒラギノ明朝 Pro W3"/>
                  <a:ea typeface="ヒラギノ明朝 Pro W3"/>
                  <a:cs typeface="ヒラギノ明朝 Pro W3"/>
                </a:rPr>
                <a:t>共に学び合う</a:t>
              </a:r>
              <a:endParaRPr lang="en-US" altLang="ja-JP" sz="2800" b="1" dirty="0" smtClean="0">
                <a:solidFill>
                  <a:srgbClr val="FFFFFF"/>
                </a:solidFill>
                <a:latin typeface="ヒラギノ明朝 Pro W3"/>
                <a:ea typeface="ヒラギノ明朝 Pro W3"/>
                <a:cs typeface="ヒラギノ明朝 Pro W3"/>
              </a:endParaRPr>
            </a:p>
            <a:p>
              <a:pPr algn="ctr"/>
              <a:r>
                <a:rPr lang="ja-JP" altLang="ja-JP" sz="2800" b="1" dirty="0">
                  <a:solidFill>
                    <a:srgbClr val="FFFFFF"/>
                  </a:solidFill>
                  <a:latin typeface="ヒラギノ明朝 Pro W3"/>
                  <a:ea typeface="ヒラギノ明朝 Pro W3"/>
                  <a:cs typeface="ヒラギノ明朝 Pro W3"/>
                </a:rPr>
                <a:t>　</a:t>
              </a:r>
              <a:r>
                <a:rPr lang="ja-JP" altLang="en-US" sz="2800" b="1" dirty="0" smtClean="0">
                  <a:solidFill>
                    <a:srgbClr val="FFFFFF"/>
                  </a:solidFill>
                  <a:latin typeface="ヒラギノ明朝 Pro W3"/>
                  <a:ea typeface="ヒラギノ明朝 Pro W3"/>
                  <a:cs typeface="ヒラギノ明朝 Pro W3"/>
                </a:rPr>
                <a:t>　　　　　場をつくり、</a:t>
              </a:r>
              <a:endParaRPr lang="en-US" altLang="ja-JP" sz="2800" b="1" dirty="0" smtClean="0">
                <a:solidFill>
                  <a:srgbClr val="FFFFFF"/>
                </a:solidFill>
                <a:latin typeface="ヒラギノ明朝 Pro W3"/>
                <a:ea typeface="ヒラギノ明朝 Pro W3"/>
                <a:cs typeface="ヒラギノ明朝 Pro W3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7159C3EB-F7F5-42C4-B5D4-9B12B5187A79}"/>
              </a:ext>
            </a:extLst>
          </p:cNvPr>
          <p:cNvSpPr txBox="1"/>
          <p:nvPr/>
        </p:nvSpPr>
        <p:spPr>
          <a:xfrm>
            <a:off x="1176659" y="651042"/>
            <a:ext cx="34528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spc="1200" dirty="0"/>
              <a:t>VISION</a:t>
            </a:r>
          </a:p>
        </p:txBody>
      </p:sp>
      <p:grpSp>
        <p:nvGrpSpPr>
          <p:cNvPr id="19" name="Group 1">
            <a:extLst>
              <a:ext uri="{FF2B5EF4-FFF2-40B4-BE49-F238E27FC236}">
                <a16:creationId xmlns="" xmlns:a16="http://schemas.microsoft.com/office/drawing/2014/main" id="{44AF5D3C-477B-4D70-82FF-A0E4B05AE11B}"/>
              </a:ext>
            </a:extLst>
          </p:cNvPr>
          <p:cNvGrpSpPr/>
          <p:nvPr/>
        </p:nvGrpSpPr>
        <p:grpSpPr>
          <a:xfrm rot="16200000">
            <a:off x="2570064" y="422127"/>
            <a:ext cx="582172" cy="2756335"/>
            <a:chOff x="5010148" y="1491259"/>
            <a:chExt cx="1159376" cy="5489152"/>
          </a:xfrm>
        </p:grpSpPr>
        <p:sp>
          <p:nvSpPr>
            <p:cNvPr id="20" name="Oval 29">
              <a:extLst>
                <a:ext uri="{FF2B5EF4-FFF2-40B4-BE49-F238E27FC236}">
                  <a16:creationId xmlns="" xmlns:a16="http://schemas.microsoft.com/office/drawing/2014/main" id="{178A860E-9361-4BD9-A573-B501A619DD92}"/>
                </a:ext>
              </a:extLst>
            </p:cNvPr>
            <p:cNvSpPr/>
            <p:nvPr/>
          </p:nvSpPr>
          <p:spPr>
            <a:xfrm>
              <a:off x="5010148" y="3610661"/>
              <a:ext cx="1159374" cy="1159373"/>
            </a:xfrm>
            <a:prstGeom prst="ellipse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35">
              <a:extLst>
                <a:ext uri="{FF2B5EF4-FFF2-40B4-BE49-F238E27FC236}">
                  <a16:creationId xmlns="" xmlns:a16="http://schemas.microsoft.com/office/drawing/2014/main" id="{815B4821-548D-4034-831B-8AAC8696792B}"/>
                </a:ext>
              </a:extLst>
            </p:cNvPr>
            <p:cNvSpPr/>
            <p:nvPr/>
          </p:nvSpPr>
          <p:spPr>
            <a:xfrm>
              <a:off x="5010148" y="5821038"/>
              <a:ext cx="1159374" cy="115937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38">
              <a:extLst>
                <a:ext uri="{FF2B5EF4-FFF2-40B4-BE49-F238E27FC236}">
                  <a16:creationId xmlns="" xmlns:a16="http://schemas.microsoft.com/office/drawing/2014/main" id="{25856F68-ABE5-4BAA-95CA-9D879C2A0021}"/>
                </a:ext>
              </a:extLst>
            </p:cNvPr>
            <p:cNvSpPr/>
            <p:nvPr/>
          </p:nvSpPr>
          <p:spPr>
            <a:xfrm>
              <a:off x="5010150" y="1491259"/>
              <a:ext cx="1159374" cy="11593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図プレースホルダー 6"/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23" name="図プレースホルダー 15" descr="IMG_1481.jpg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11" r="-327"/>
          <a:stretch/>
        </p:blipFill>
        <p:spPr>
          <a:xfrm>
            <a:off x="384858" y="2333466"/>
            <a:ext cx="4905021" cy="3657220"/>
          </a:xfrm>
          <a:prstGeom prst="rect">
            <a:avLst/>
          </a:prstGeom>
        </p:spPr>
      </p:pic>
      <p:sp>
        <p:nvSpPr>
          <p:cNvPr id="24" name="Rectangle 42">
            <a:extLst>
              <a:ext uri="{FF2B5EF4-FFF2-40B4-BE49-F238E27FC236}">
                <a16:creationId xmlns="" xmlns:a16="http://schemas.microsoft.com/office/drawing/2014/main" id="{C9E1489D-FB5E-48BB-9E82-B02F7D08E255}"/>
              </a:ext>
            </a:extLst>
          </p:cNvPr>
          <p:cNvSpPr/>
          <p:nvPr/>
        </p:nvSpPr>
        <p:spPr>
          <a:xfrm>
            <a:off x="384858" y="2333465"/>
            <a:ext cx="4905021" cy="3657221"/>
          </a:xfrm>
          <a:prstGeom prst="rect">
            <a:avLst/>
          </a:prstGeom>
          <a:solidFill>
            <a:srgbClr val="FFFFFF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角丸四角形 30"/>
          <p:cNvSpPr/>
          <p:nvPr/>
        </p:nvSpPr>
        <p:spPr>
          <a:xfrm>
            <a:off x="7031652" y="4934652"/>
            <a:ext cx="4056235" cy="8617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solidFill>
              <a:srgbClr val="FFFFFF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kumimoji="1" lang="en-US" altLang="ja-JP" sz="2000" i="1" dirty="0" smtClean="0">
                <a:latin typeface="ヒラギノ明朝 Pro W6"/>
                <a:ea typeface="ヒラギノ明朝 Pro W6"/>
                <a:cs typeface="ヒラギノ明朝 Pro W6"/>
              </a:rPr>
              <a:t>3.</a:t>
            </a:r>
            <a:r>
              <a:rPr kumimoji="1" lang="ja-JP" altLang="en-US" sz="2000" i="1" dirty="0" smtClean="0">
                <a:latin typeface="ヒラギノ明朝 Pro W6"/>
                <a:ea typeface="ヒラギノ明朝 Pro W6"/>
                <a:cs typeface="ヒラギノ明朝 Pro W6"/>
              </a:rPr>
              <a:t>小さな産業の芽吹きを生む。</a:t>
            </a:r>
            <a:endParaRPr kumimoji="1" lang="ja-JP" altLang="en-US" sz="2000" i="1" dirty="0">
              <a:latin typeface="ヒラギノ明朝 Pro W6"/>
              <a:ea typeface="ヒラギノ明朝 Pro W6"/>
              <a:cs typeface="ヒラギノ明朝 Pro W6"/>
            </a:endParaRPr>
          </a:p>
        </p:txBody>
      </p:sp>
      <p:sp>
        <p:nvSpPr>
          <p:cNvPr id="37" name="角丸四角形 36"/>
          <p:cNvSpPr/>
          <p:nvPr/>
        </p:nvSpPr>
        <p:spPr>
          <a:xfrm>
            <a:off x="7420418" y="3976479"/>
            <a:ext cx="4056235" cy="8617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solidFill>
              <a:srgbClr val="FFFFFF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kumimoji="1" lang="en-US" altLang="ja-JP" sz="2000" i="1" dirty="0" smtClean="0">
                <a:latin typeface="ヒラギノ明朝 Pro W6"/>
                <a:ea typeface="ヒラギノ明朝 Pro W6"/>
                <a:cs typeface="ヒラギノ明朝 Pro W6"/>
              </a:rPr>
              <a:t>2.</a:t>
            </a:r>
            <a:r>
              <a:rPr kumimoji="1" lang="ja-JP" altLang="en-US" sz="2000" i="1" dirty="0" smtClean="0">
                <a:latin typeface="ヒラギノ明朝 Pro W6"/>
                <a:ea typeface="ヒラギノ明朝 Pro W6"/>
                <a:cs typeface="ヒラギノ明朝 Pro W6"/>
              </a:rPr>
              <a:t>地域資源を再編集する</a:t>
            </a:r>
            <a:r>
              <a:rPr kumimoji="1" lang="ja-JP" altLang="en-US" sz="2000" dirty="0" smtClean="0">
                <a:latin typeface="ヒラギノ明朝 Pro W6"/>
                <a:ea typeface="ヒラギノ明朝 Pro W6"/>
                <a:cs typeface="ヒラギノ明朝 Pro W6"/>
              </a:rPr>
              <a:t>。</a:t>
            </a:r>
            <a:endParaRPr kumimoji="1" lang="ja-JP" altLang="en-US" sz="2000" dirty="0">
              <a:latin typeface="ヒラギノ明朝 Pro W6"/>
              <a:ea typeface="ヒラギノ明朝 Pro W6"/>
              <a:cs typeface="ヒラギノ明朝 Pro W6"/>
            </a:endParaRPr>
          </a:p>
        </p:txBody>
      </p:sp>
      <p:sp>
        <p:nvSpPr>
          <p:cNvPr id="38" name="角丸四角形 37"/>
          <p:cNvSpPr/>
          <p:nvPr/>
        </p:nvSpPr>
        <p:spPr>
          <a:xfrm>
            <a:off x="7892723" y="3010388"/>
            <a:ext cx="4056235" cy="86177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76200" cmpd="sng">
            <a:solidFill>
              <a:srgbClr val="FFFFFF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kumimoji="1" lang="ja-JP" altLang="en-US" sz="2000" i="1" dirty="0" smtClean="0">
                <a:latin typeface="ヒラギノ明朝 Pro W6"/>
                <a:ea typeface="ヒラギノ明朝 Pro W6"/>
                <a:cs typeface="ヒラギノ明朝 Pro W6"/>
              </a:rPr>
              <a:t>１</a:t>
            </a:r>
            <a:r>
              <a:rPr kumimoji="1" lang="en-US" altLang="ja-JP" sz="2000" i="1" dirty="0" smtClean="0">
                <a:latin typeface="ヒラギノ明朝 Pro W6"/>
                <a:ea typeface="ヒラギノ明朝 Pro W6"/>
                <a:cs typeface="ヒラギノ明朝 Pro W6"/>
              </a:rPr>
              <a:t>.</a:t>
            </a:r>
            <a:r>
              <a:rPr kumimoji="1" lang="ja-JP" altLang="en-US" sz="2000" i="1" dirty="0" smtClean="0">
                <a:latin typeface="ヒラギノ明朝 Pro W6"/>
                <a:ea typeface="ヒラギノ明朝 Pro W6"/>
                <a:cs typeface="ヒラギノ明朝 Pro W6"/>
              </a:rPr>
              <a:t>多様な価値観を育む。</a:t>
            </a:r>
            <a:endParaRPr kumimoji="1" lang="ja-JP" altLang="en-US" sz="2000" i="1" dirty="0">
              <a:latin typeface="ヒラギノ明朝 Pro W6"/>
              <a:ea typeface="ヒラギノ明朝 Pro W6"/>
              <a:cs typeface="ヒラギノ明朝 Pro W6"/>
            </a:endParaRPr>
          </a:p>
        </p:txBody>
      </p:sp>
    </p:spTree>
    <p:extLst>
      <p:ext uri="{BB962C8B-B14F-4D97-AF65-F5344CB8AC3E}">
        <p14:creationId xmlns:p14="http://schemas.microsoft.com/office/powerpoint/2010/main" val="1330756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B87C18B-B849-4274-B5BB-95C63E543F85}"/>
              </a:ext>
            </a:extLst>
          </p:cNvPr>
          <p:cNvSpPr txBox="1"/>
          <p:nvPr/>
        </p:nvSpPr>
        <p:spPr>
          <a:xfrm>
            <a:off x="222652" y="376808"/>
            <a:ext cx="5907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1000" dirty="0"/>
              <a:t>OUR BUSINESS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0A56D8DC-9454-47CF-8CCB-6B241A9C8DF9}"/>
              </a:ext>
            </a:extLst>
          </p:cNvPr>
          <p:cNvGrpSpPr/>
          <p:nvPr/>
        </p:nvGrpSpPr>
        <p:grpSpPr>
          <a:xfrm>
            <a:off x="2744425" y="1349632"/>
            <a:ext cx="6657260" cy="631370"/>
            <a:chOff x="5697483" y="2433499"/>
            <a:chExt cx="5900157" cy="631370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82E60625-4D10-4812-AA86-936E3B38F24A}"/>
                </a:ext>
              </a:extLst>
            </p:cNvPr>
            <p:cNvSpPr txBox="1"/>
            <p:nvPr/>
          </p:nvSpPr>
          <p:spPr>
            <a:xfrm>
              <a:off x="5998472" y="2710498"/>
              <a:ext cx="5599168" cy="35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ja-JP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国見町出身のイタリアンシェフが、地域食材を使った新たな食の提案をします。</a:t>
              </a:r>
              <a:endPara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E0C7DD77-F788-47E1-82BA-8113147056C4}"/>
                </a:ext>
              </a:extLst>
            </p:cNvPr>
            <p:cNvSpPr txBox="1"/>
            <p:nvPr/>
          </p:nvSpPr>
          <p:spPr>
            <a:xfrm>
              <a:off x="5697483" y="2433499"/>
              <a:ext cx="483654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b="1" spc="600" dirty="0" smtClean="0"/>
                <a:t>１　地域食材を使った飲食店への転貸事業</a:t>
              </a:r>
              <a:endParaRPr lang="en-US" sz="1600" b="1" spc="600" dirty="0"/>
            </a:p>
          </p:txBody>
        </p:sp>
      </p:grpSp>
      <p:grpSp>
        <p:nvGrpSpPr>
          <p:cNvPr id="10" name="Group 3">
            <a:extLst>
              <a:ext uri="{FF2B5EF4-FFF2-40B4-BE49-F238E27FC236}">
                <a16:creationId xmlns="" xmlns:a16="http://schemas.microsoft.com/office/drawing/2014/main" id="{0A56D8DC-9454-47CF-8CCB-6B241A9C8DF9}"/>
              </a:ext>
            </a:extLst>
          </p:cNvPr>
          <p:cNvGrpSpPr/>
          <p:nvPr/>
        </p:nvGrpSpPr>
        <p:grpSpPr>
          <a:xfrm>
            <a:off x="2744425" y="3236065"/>
            <a:ext cx="6657260" cy="631370"/>
            <a:chOff x="5697483" y="2433499"/>
            <a:chExt cx="5900157" cy="631370"/>
          </a:xfrm>
        </p:grpSpPr>
        <p:sp>
          <p:nvSpPr>
            <p:cNvPr id="11" name="TextBox 18">
              <a:extLst>
                <a:ext uri="{FF2B5EF4-FFF2-40B4-BE49-F238E27FC236}">
                  <a16:creationId xmlns="" xmlns:a16="http://schemas.microsoft.com/office/drawing/2014/main" id="{82E60625-4D10-4812-AA86-936E3B38F24A}"/>
                </a:ext>
              </a:extLst>
            </p:cNvPr>
            <p:cNvSpPr txBox="1"/>
            <p:nvPr/>
          </p:nvSpPr>
          <p:spPr>
            <a:xfrm>
              <a:off x="5998472" y="2710498"/>
              <a:ext cx="5599168" cy="35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ja-JP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地域商社など、地域の魅力向上に寄与する起業家のためのオフィスを提供します。</a:t>
              </a:r>
              <a:endPara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13" name="TextBox 19">
              <a:extLst>
                <a:ext uri="{FF2B5EF4-FFF2-40B4-BE49-F238E27FC236}">
                  <a16:creationId xmlns="" xmlns:a16="http://schemas.microsoft.com/office/drawing/2014/main" id="{E0C7DD77-F788-47E1-82BA-8113147056C4}"/>
                </a:ext>
              </a:extLst>
            </p:cNvPr>
            <p:cNvSpPr txBox="1"/>
            <p:nvPr/>
          </p:nvSpPr>
          <p:spPr>
            <a:xfrm>
              <a:off x="5697483" y="2433499"/>
              <a:ext cx="40904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b="1" spc="600" dirty="0" smtClean="0"/>
                <a:t>２　シェアオフィス事業</a:t>
              </a:r>
              <a:endParaRPr lang="en-US" sz="1600" b="1" spc="600" dirty="0"/>
            </a:p>
          </p:txBody>
        </p:sp>
      </p:grpSp>
      <p:grpSp>
        <p:nvGrpSpPr>
          <p:cNvPr id="14" name="Group 3">
            <a:extLst>
              <a:ext uri="{FF2B5EF4-FFF2-40B4-BE49-F238E27FC236}">
                <a16:creationId xmlns="" xmlns:a16="http://schemas.microsoft.com/office/drawing/2014/main" id="{0A56D8DC-9454-47CF-8CCB-6B241A9C8DF9}"/>
              </a:ext>
            </a:extLst>
          </p:cNvPr>
          <p:cNvGrpSpPr/>
          <p:nvPr/>
        </p:nvGrpSpPr>
        <p:grpSpPr>
          <a:xfrm>
            <a:off x="2744425" y="5062012"/>
            <a:ext cx="6657260" cy="912216"/>
            <a:chOff x="5697483" y="2433499"/>
            <a:chExt cx="5900157" cy="912216"/>
          </a:xfrm>
        </p:grpSpPr>
        <p:sp>
          <p:nvSpPr>
            <p:cNvPr id="15" name="TextBox 18">
              <a:extLst>
                <a:ext uri="{FF2B5EF4-FFF2-40B4-BE49-F238E27FC236}">
                  <a16:creationId xmlns="" xmlns:a16="http://schemas.microsoft.com/office/drawing/2014/main" id="{82E60625-4D10-4812-AA86-936E3B38F24A}"/>
                </a:ext>
              </a:extLst>
            </p:cNvPr>
            <p:cNvSpPr txBox="1"/>
            <p:nvPr/>
          </p:nvSpPr>
          <p:spPr>
            <a:xfrm>
              <a:off x="5998472" y="2710498"/>
              <a:ext cx="5599168" cy="635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ja-JP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学びの要素を取り入れたイベントに対して、施設内にあるスタジオ、屋外にある公園をお貸しします。</a:t>
              </a:r>
              <a:endPara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16" name="TextBox 19">
              <a:extLst>
                <a:ext uri="{FF2B5EF4-FFF2-40B4-BE49-F238E27FC236}">
                  <a16:creationId xmlns="" xmlns:a16="http://schemas.microsoft.com/office/drawing/2014/main" id="{E0C7DD77-F788-47E1-82BA-8113147056C4}"/>
                </a:ext>
              </a:extLst>
            </p:cNvPr>
            <p:cNvSpPr txBox="1"/>
            <p:nvPr/>
          </p:nvSpPr>
          <p:spPr>
            <a:xfrm>
              <a:off x="5697483" y="2433499"/>
              <a:ext cx="4640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b="1" spc="600" dirty="0" smtClean="0"/>
                <a:t>３　シェアスペース・シェアパーク事業</a:t>
              </a:r>
              <a:endParaRPr lang="en-US" sz="1600" b="1" spc="600" dirty="0"/>
            </a:p>
          </p:txBody>
        </p:sp>
      </p:grpSp>
      <p:pic>
        <p:nvPicPr>
          <p:cNvPr id="33" name="図 32" descr="公園でヨガ」の画像検索結果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50"/>
          <a:stretch/>
        </p:blipFill>
        <p:spPr bwMode="auto">
          <a:xfrm>
            <a:off x="9478986" y="5062011"/>
            <a:ext cx="2700358" cy="175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9478986" y="3240558"/>
            <a:ext cx="2700358" cy="1796965"/>
          </a:xfrm>
          <a:prstGeom prst="rect">
            <a:avLst/>
          </a:prstGeom>
        </p:spPr>
      </p:pic>
      <p:pic>
        <p:nvPicPr>
          <p:cNvPr id="35" name="図 34" descr="家守 - 室内1パース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78986" y="1428633"/>
            <a:ext cx="2700358" cy="1786086"/>
          </a:xfrm>
          <a:prstGeom prst="rect">
            <a:avLst/>
          </a:prstGeom>
        </p:spPr>
      </p:pic>
      <p:sp>
        <p:nvSpPr>
          <p:cNvPr id="21" name="Rectangle 42">
            <a:extLst>
              <a:ext uri="{FF2B5EF4-FFF2-40B4-BE49-F238E27FC236}">
                <a16:creationId xmlns="" xmlns:a16="http://schemas.microsoft.com/office/drawing/2014/main" id="{C9E1489D-FB5E-48BB-9E82-B02F7D08E255}"/>
              </a:ext>
            </a:extLst>
          </p:cNvPr>
          <p:cNvSpPr/>
          <p:nvPr/>
        </p:nvSpPr>
        <p:spPr>
          <a:xfrm>
            <a:off x="9478986" y="1428632"/>
            <a:ext cx="2713014" cy="5429367"/>
          </a:xfrm>
          <a:prstGeom prst="rect">
            <a:avLst/>
          </a:prstGeom>
          <a:solidFill>
            <a:srgbClr val="FFFFFF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">
            <a:extLst>
              <a:ext uri="{FF2B5EF4-FFF2-40B4-BE49-F238E27FC236}">
                <a16:creationId xmlns="" xmlns:a16="http://schemas.microsoft.com/office/drawing/2014/main" id="{44AF5D3C-477B-4D70-82FF-A0E4B05AE11B}"/>
              </a:ext>
            </a:extLst>
          </p:cNvPr>
          <p:cNvGrpSpPr/>
          <p:nvPr/>
        </p:nvGrpSpPr>
        <p:grpSpPr>
          <a:xfrm rot="16200000">
            <a:off x="10398983" y="-710273"/>
            <a:ext cx="582172" cy="2756335"/>
            <a:chOff x="5010148" y="1491259"/>
            <a:chExt cx="1159376" cy="5489152"/>
          </a:xfrm>
        </p:grpSpPr>
        <p:sp>
          <p:nvSpPr>
            <p:cNvPr id="22" name="Oval 29">
              <a:extLst>
                <a:ext uri="{FF2B5EF4-FFF2-40B4-BE49-F238E27FC236}">
                  <a16:creationId xmlns="" xmlns:a16="http://schemas.microsoft.com/office/drawing/2014/main" id="{178A860E-9361-4BD9-A573-B501A619DD92}"/>
                </a:ext>
              </a:extLst>
            </p:cNvPr>
            <p:cNvSpPr/>
            <p:nvPr/>
          </p:nvSpPr>
          <p:spPr>
            <a:xfrm>
              <a:off x="5010148" y="3610661"/>
              <a:ext cx="1159374" cy="1159373"/>
            </a:xfrm>
            <a:prstGeom prst="ellipse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35">
              <a:extLst>
                <a:ext uri="{FF2B5EF4-FFF2-40B4-BE49-F238E27FC236}">
                  <a16:creationId xmlns="" xmlns:a16="http://schemas.microsoft.com/office/drawing/2014/main" id="{815B4821-548D-4034-831B-8AAC8696792B}"/>
                </a:ext>
              </a:extLst>
            </p:cNvPr>
            <p:cNvSpPr/>
            <p:nvPr/>
          </p:nvSpPr>
          <p:spPr>
            <a:xfrm>
              <a:off x="5010148" y="5821038"/>
              <a:ext cx="1159374" cy="115937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38">
              <a:extLst>
                <a:ext uri="{FF2B5EF4-FFF2-40B4-BE49-F238E27FC236}">
                  <a16:creationId xmlns="" xmlns:a16="http://schemas.microsoft.com/office/drawing/2014/main" id="{25856F68-ABE5-4BAA-95CA-9D879C2A0021}"/>
                </a:ext>
              </a:extLst>
            </p:cNvPr>
            <p:cNvSpPr/>
            <p:nvPr/>
          </p:nvSpPr>
          <p:spPr>
            <a:xfrm>
              <a:off x="5010150" y="1491259"/>
              <a:ext cx="1159374" cy="11593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371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B87C18B-B849-4274-B5BB-95C63E543F85}"/>
              </a:ext>
            </a:extLst>
          </p:cNvPr>
          <p:cNvSpPr txBox="1"/>
          <p:nvPr/>
        </p:nvSpPr>
        <p:spPr>
          <a:xfrm>
            <a:off x="222070" y="376808"/>
            <a:ext cx="5907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1000" dirty="0"/>
              <a:t>OUR BUSINESS</a:t>
            </a:r>
          </a:p>
        </p:txBody>
      </p:sp>
      <p:grpSp>
        <p:nvGrpSpPr>
          <p:cNvPr id="17" name="Group 3">
            <a:extLst>
              <a:ext uri="{FF2B5EF4-FFF2-40B4-BE49-F238E27FC236}">
                <a16:creationId xmlns="" xmlns:a16="http://schemas.microsoft.com/office/drawing/2014/main" id="{0A56D8DC-9454-47CF-8CCB-6B241A9C8DF9}"/>
              </a:ext>
            </a:extLst>
          </p:cNvPr>
          <p:cNvGrpSpPr/>
          <p:nvPr/>
        </p:nvGrpSpPr>
        <p:grpSpPr>
          <a:xfrm>
            <a:off x="2729089" y="1329625"/>
            <a:ext cx="6742035" cy="631370"/>
            <a:chOff x="5697483" y="2433499"/>
            <a:chExt cx="5900157" cy="631370"/>
          </a:xfrm>
        </p:grpSpPr>
        <p:sp>
          <p:nvSpPr>
            <p:cNvPr id="21" name="TextBox 18">
              <a:extLst>
                <a:ext uri="{FF2B5EF4-FFF2-40B4-BE49-F238E27FC236}">
                  <a16:creationId xmlns="" xmlns:a16="http://schemas.microsoft.com/office/drawing/2014/main" id="{82E60625-4D10-4812-AA86-936E3B38F24A}"/>
                </a:ext>
              </a:extLst>
            </p:cNvPr>
            <p:cNvSpPr txBox="1"/>
            <p:nvPr/>
          </p:nvSpPr>
          <p:spPr>
            <a:xfrm>
              <a:off x="5998472" y="2710498"/>
              <a:ext cx="5599168" cy="35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ja-JP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学びの要素を取り入れたイベントの企画・運営をします。</a:t>
              </a:r>
              <a:endPara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25" name="TextBox 19">
              <a:extLst>
                <a:ext uri="{FF2B5EF4-FFF2-40B4-BE49-F238E27FC236}">
                  <a16:creationId xmlns="" xmlns:a16="http://schemas.microsoft.com/office/drawing/2014/main" id="{E0C7DD77-F788-47E1-82BA-8113147056C4}"/>
                </a:ext>
              </a:extLst>
            </p:cNvPr>
            <p:cNvSpPr txBox="1"/>
            <p:nvPr/>
          </p:nvSpPr>
          <p:spPr>
            <a:xfrm>
              <a:off x="5697483" y="2433499"/>
              <a:ext cx="59001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b="1" spc="600" dirty="0" smtClean="0"/>
                <a:t>４　学びのコンテンツ企画事業</a:t>
              </a:r>
              <a:endParaRPr lang="en-US" sz="1600" b="1" spc="600" dirty="0"/>
            </a:p>
          </p:txBody>
        </p:sp>
      </p:grpSp>
      <p:grpSp>
        <p:nvGrpSpPr>
          <p:cNvPr id="26" name="Group 3">
            <a:extLst>
              <a:ext uri="{FF2B5EF4-FFF2-40B4-BE49-F238E27FC236}">
                <a16:creationId xmlns="" xmlns:a16="http://schemas.microsoft.com/office/drawing/2014/main" id="{0A56D8DC-9454-47CF-8CCB-6B241A9C8DF9}"/>
              </a:ext>
            </a:extLst>
          </p:cNvPr>
          <p:cNvGrpSpPr/>
          <p:nvPr/>
        </p:nvGrpSpPr>
        <p:grpSpPr>
          <a:xfrm>
            <a:off x="2729089" y="3221936"/>
            <a:ext cx="6742035" cy="631370"/>
            <a:chOff x="5697483" y="2433499"/>
            <a:chExt cx="5900157" cy="631370"/>
          </a:xfrm>
        </p:grpSpPr>
        <p:sp>
          <p:nvSpPr>
            <p:cNvPr id="27" name="TextBox 18">
              <a:extLst>
                <a:ext uri="{FF2B5EF4-FFF2-40B4-BE49-F238E27FC236}">
                  <a16:creationId xmlns="" xmlns:a16="http://schemas.microsoft.com/office/drawing/2014/main" id="{82E60625-4D10-4812-AA86-936E3B38F24A}"/>
                </a:ext>
              </a:extLst>
            </p:cNvPr>
            <p:cNvSpPr txBox="1"/>
            <p:nvPr/>
          </p:nvSpPr>
          <p:spPr>
            <a:xfrm>
              <a:off x="5998472" y="2710498"/>
              <a:ext cx="5599168" cy="35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ja-JP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地域食材を使うなど、この地域で生まれた食料品などを販売します。</a:t>
              </a:r>
              <a:endPara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28" name="TextBox 19">
              <a:extLst>
                <a:ext uri="{FF2B5EF4-FFF2-40B4-BE49-F238E27FC236}">
                  <a16:creationId xmlns="" xmlns:a16="http://schemas.microsoft.com/office/drawing/2014/main" id="{E0C7DD77-F788-47E1-82BA-8113147056C4}"/>
                </a:ext>
              </a:extLst>
            </p:cNvPr>
            <p:cNvSpPr txBox="1"/>
            <p:nvPr/>
          </p:nvSpPr>
          <p:spPr>
            <a:xfrm>
              <a:off x="5697483" y="2433499"/>
              <a:ext cx="4640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b="1" spc="600" dirty="0" smtClean="0"/>
                <a:t>５　地域で生まれた食料品等の物販事業</a:t>
              </a:r>
              <a:endParaRPr lang="en-US" sz="1600" b="1" spc="600" dirty="0"/>
            </a:p>
          </p:txBody>
        </p:sp>
      </p:grpSp>
      <p:grpSp>
        <p:nvGrpSpPr>
          <p:cNvPr id="29" name="Group 3">
            <a:extLst>
              <a:ext uri="{FF2B5EF4-FFF2-40B4-BE49-F238E27FC236}">
                <a16:creationId xmlns="" xmlns:a16="http://schemas.microsoft.com/office/drawing/2014/main" id="{0A56D8DC-9454-47CF-8CCB-6B241A9C8DF9}"/>
              </a:ext>
            </a:extLst>
          </p:cNvPr>
          <p:cNvGrpSpPr/>
          <p:nvPr/>
        </p:nvGrpSpPr>
        <p:grpSpPr>
          <a:xfrm>
            <a:off x="2729089" y="5049377"/>
            <a:ext cx="6742035" cy="631370"/>
            <a:chOff x="5697483" y="2433499"/>
            <a:chExt cx="5900157" cy="631370"/>
          </a:xfrm>
        </p:grpSpPr>
        <p:sp>
          <p:nvSpPr>
            <p:cNvPr id="30" name="TextBox 18">
              <a:extLst>
                <a:ext uri="{FF2B5EF4-FFF2-40B4-BE49-F238E27FC236}">
                  <a16:creationId xmlns="" xmlns:a16="http://schemas.microsoft.com/office/drawing/2014/main" id="{82E60625-4D10-4812-AA86-936E3B38F24A}"/>
                </a:ext>
              </a:extLst>
            </p:cNvPr>
            <p:cNvSpPr txBox="1"/>
            <p:nvPr/>
          </p:nvSpPr>
          <p:spPr>
            <a:xfrm>
              <a:off x="5998472" y="2710498"/>
              <a:ext cx="5599168" cy="3543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ja-JP" altLang="en-US" sz="105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 Light" panose="00000400000000000000" pitchFamily="50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地域に眠る優良資源である“空き家”等を再生します。</a:t>
              </a:r>
              <a:endPara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31" name="TextBox 19">
              <a:extLst>
                <a:ext uri="{FF2B5EF4-FFF2-40B4-BE49-F238E27FC236}">
                  <a16:creationId xmlns="" xmlns:a16="http://schemas.microsoft.com/office/drawing/2014/main" id="{E0C7DD77-F788-47E1-82BA-8113147056C4}"/>
                </a:ext>
              </a:extLst>
            </p:cNvPr>
            <p:cNvSpPr txBox="1"/>
            <p:nvPr/>
          </p:nvSpPr>
          <p:spPr>
            <a:xfrm>
              <a:off x="5697483" y="2433499"/>
              <a:ext cx="590015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b="1" spc="600" dirty="0" smtClean="0"/>
                <a:t>６　遊休化した不動産を再生するリノベーション事業</a:t>
              </a:r>
              <a:endParaRPr lang="en-US" sz="1600" b="1" spc="600" dirty="0"/>
            </a:p>
          </p:txBody>
        </p:sp>
      </p:grpSp>
      <p:pic>
        <p:nvPicPr>
          <p:cNvPr id="22" name="図 21" descr="写真 2018-10-08 12 24 13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422" y="1410685"/>
            <a:ext cx="3039360" cy="1785943"/>
          </a:xfrm>
          <a:prstGeom prst="rect">
            <a:avLst/>
          </a:prstGeom>
        </p:spPr>
      </p:pic>
      <p:pic>
        <p:nvPicPr>
          <p:cNvPr id="24" name="図 23" descr="IMG_1106−２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422" y="5049377"/>
            <a:ext cx="3030275" cy="1808623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422" y="3235446"/>
            <a:ext cx="3039978" cy="1795261"/>
          </a:xfrm>
          <a:prstGeom prst="rect">
            <a:avLst/>
          </a:prstGeom>
        </p:spPr>
      </p:pic>
      <p:sp>
        <p:nvSpPr>
          <p:cNvPr id="15" name="Rectangle 42">
            <a:extLst>
              <a:ext uri="{FF2B5EF4-FFF2-40B4-BE49-F238E27FC236}">
                <a16:creationId xmlns="" xmlns:a16="http://schemas.microsoft.com/office/drawing/2014/main" id="{C9E1489D-FB5E-48BB-9E82-B02F7D08E255}"/>
              </a:ext>
            </a:extLst>
          </p:cNvPr>
          <p:cNvSpPr/>
          <p:nvPr/>
        </p:nvSpPr>
        <p:spPr>
          <a:xfrm>
            <a:off x="9156422" y="1428632"/>
            <a:ext cx="3039978" cy="5429367"/>
          </a:xfrm>
          <a:prstGeom prst="rect">
            <a:avLst/>
          </a:prstGeom>
          <a:solidFill>
            <a:srgbClr val="FFFFFF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">
            <a:extLst>
              <a:ext uri="{FF2B5EF4-FFF2-40B4-BE49-F238E27FC236}">
                <a16:creationId xmlns="" xmlns:a16="http://schemas.microsoft.com/office/drawing/2014/main" id="{44AF5D3C-477B-4D70-82FF-A0E4B05AE11B}"/>
              </a:ext>
            </a:extLst>
          </p:cNvPr>
          <p:cNvGrpSpPr/>
          <p:nvPr/>
        </p:nvGrpSpPr>
        <p:grpSpPr>
          <a:xfrm rot="16200000">
            <a:off x="10398983" y="-710273"/>
            <a:ext cx="582172" cy="2756335"/>
            <a:chOff x="5010148" y="1491259"/>
            <a:chExt cx="1159376" cy="5489152"/>
          </a:xfrm>
        </p:grpSpPr>
        <p:sp>
          <p:nvSpPr>
            <p:cNvPr id="19" name="Oval 29">
              <a:extLst>
                <a:ext uri="{FF2B5EF4-FFF2-40B4-BE49-F238E27FC236}">
                  <a16:creationId xmlns="" xmlns:a16="http://schemas.microsoft.com/office/drawing/2014/main" id="{178A860E-9361-4BD9-A573-B501A619DD92}"/>
                </a:ext>
              </a:extLst>
            </p:cNvPr>
            <p:cNvSpPr/>
            <p:nvPr/>
          </p:nvSpPr>
          <p:spPr>
            <a:xfrm>
              <a:off x="5010148" y="3610661"/>
              <a:ext cx="1159374" cy="1159373"/>
            </a:xfrm>
            <a:prstGeom prst="ellipse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35">
              <a:extLst>
                <a:ext uri="{FF2B5EF4-FFF2-40B4-BE49-F238E27FC236}">
                  <a16:creationId xmlns="" xmlns:a16="http://schemas.microsoft.com/office/drawing/2014/main" id="{815B4821-548D-4034-831B-8AAC8696792B}"/>
                </a:ext>
              </a:extLst>
            </p:cNvPr>
            <p:cNvSpPr/>
            <p:nvPr/>
          </p:nvSpPr>
          <p:spPr>
            <a:xfrm>
              <a:off x="5010148" y="5821038"/>
              <a:ext cx="1159374" cy="115937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38">
              <a:extLst>
                <a:ext uri="{FF2B5EF4-FFF2-40B4-BE49-F238E27FC236}">
                  <a16:creationId xmlns="" xmlns:a16="http://schemas.microsoft.com/office/drawing/2014/main" id="{25856F68-ABE5-4BAA-95CA-9D879C2A0021}"/>
                </a:ext>
              </a:extLst>
            </p:cNvPr>
            <p:cNvSpPr/>
            <p:nvPr/>
          </p:nvSpPr>
          <p:spPr>
            <a:xfrm>
              <a:off x="5010150" y="1491259"/>
              <a:ext cx="1159374" cy="11593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6213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966B19D6-51CA-4E6F-A540-1E63AEA8E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FB6BEA7-9EB7-42BB-BB82-6439724A53D5}"/>
              </a:ext>
            </a:extLst>
          </p:cNvPr>
          <p:cNvSpPr txBox="1"/>
          <p:nvPr/>
        </p:nvSpPr>
        <p:spPr>
          <a:xfrm>
            <a:off x="1107300" y="5455417"/>
            <a:ext cx="138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spc="300" dirty="0" smtClean="0"/>
              <a:t>代表取締役</a:t>
            </a:r>
            <a:endParaRPr lang="en-US" altLang="ja-JP" sz="1200" b="1" spc="300" dirty="0" smtClean="0"/>
          </a:p>
          <a:p>
            <a:r>
              <a:rPr lang="ja-JP" altLang="en-US" sz="1200" b="1" spc="300" dirty="0" smtClean="0"/>
              <a:t>上神田　健太</a:t>
            </a:r>
            <a:endParaRPr lang="en-US" altLang="ja-JP" sz="1200" b="1" spc="300" dirty="0" smtClean="0"/>
          </a:p>
          <a:p>
            <a:r>
              <a:rPr lang="ja-JP" altLang="en-US" sz="1200" b="1" spc="300" dirty="0" smtClean="0"/>
              <a:t>（建設会社）</a:t>
            </a:r>
            <a:endParaRPr lang="en-US" sz="1200" b="1" spc="300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5C2133-8673-441D-A497-61583232DB7C}"/>
              </a:ext>
            </a:extLst>
          </p:cNvPr>
          <p:cNvSpPr txBox="1"/>
          <p:nvPr/>
        </p:nvSpPr>
        <p:spPr>
          <a:xfrm>
            <a:off x="4155300" y="5455417"/>
            <a:ext cx="138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spc="300" dirty="0" smtClean="0"/>
              <a:t>取締役</a:t>
            </a:r>
            <a:endParaRPr lang="en-US" altLang="ja-JP" sz="1200" b="1" spc="300" dirty="0" smtClean="0"/>
          </a:p>
          <a:p>
            <a:r>
              <a:rPr lang="ja-JP" altLang="en-US" sz="1200" b="1" spc="300" dirty="0" smtClean="0"/>
              <a:t>小林　味愛</a:t>
            </a:r>
            <a:endParaRPr lang="en-US" altLang="ja-JP" sz="1200" b="1" spc="300" dirty="0" smtClean="0"/>
          </a:p>
          <a:p>
            <a:r>
              <a:rPr lang="ja-JP" altLang="en-US" sz="1200" b="1" spc="300" dirty="0" smtClean="0"/>
              <a:t>（地域商社）</a:t>
            </a:r>
            <a:endParaRPr lang="en-US" sz="1200" b="1" spc="300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DC37B65-C18E-4124-B894-CF4C109B4C23}"/>
              </a:ext>
            </a:extLst>
          </p:cNvPr>
          <p:cNvSpPr txBox="1"/>
          <p:nvPr/>
        </p:nvSpPr>
        <p:spPr>
          <a:xfrm>
            <a:off x="7203300" y="5455417"/>
            <a:ext cx="218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spc="300" dirty="0" smtClean="0"/>
              <a:t>取締役</a:t>
            </a:r>
            <a:endParaRPr lang="en-US" altLang="ja-JP" sz="1200" b="1" spc="300" dirty="0" smtClean="0"/>
          </a:p>
          <a:p>
            <a:r>
              <a:rPr lang="ja-JP" altLang="en-US" sz="1200" b="1" spc="300" dirty="0" smtClean="0"/>
              <a:t>渋谷　朝洋</a:t>
            </a:r>
            <a:endParaRPr lang="en-US" altLang="ja-JP" sz="1200" b="1" spc="300" dirty="0" smtClean="0"/>
          </a:p>
          <a:p>
            <a:r>
              <a:rPr lang="ja-JP" altLang="en-US" sz="1200" b="1" spc="300" dirty="0" smtClean="0"/>
              <a:t>（イタリアンシェフ）</a:t>
            </a:r>
            <a:endParaRPr lang="en-US" sz="1200" b="1" spc="300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D892BFF-94C9-4FE4-9533-683D8CFDDAFF}"/>
              </a:ext>
            </a:extLst>
          </p:cNvPr>
          <p:cNvSpPr txBox="1"/>
          <p:nvPr/>
        </p:nvSpPr>
        <p:spPr>
          <a:xfrm>
            <a:off x="10251303" y="5455417"/>
            <a:ext cx="1385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spc="300" dirty="0" smtClean="0"/>
              <a:t>監査役</a:t>
            </a:r>
            <a:endParaRPr lang="en-US" altLang="ja-JP" sz="1200" b="1" spc="300" dirty="0" smtClean="0"/>
          </a:p>
          <a:p>
            <a:r>
              <a:rPr lang="ja-JP" altLang="en-US" sz="1200" b="1" spc="300" dirty="0" smtClean="0"/>
              <a:t>渋谷　郷美</a:t>
            </a:r>
            <a:endParaRPr lang="en-US" altLang="ja-JP" sz="1200" b="1" spc="300" dirty="0" smtClean="0"/>
          </a:p>
          <a:p>
            <a:r>
              <a:rPr lang="ja-JP" altLang="en-US" sz="1200" b="1" spc="300" dirty="0" smtClean="0"/>
              <a:t>（パティシエ）</a:t>
            </a:r>
            <a:endParaRPr lang="en-US" sz="1200" b="1" spc="300" dirty="0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04" y="2206172"/>
            <a:ext cx="3048000" cy="30480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9879" y="2206171"/>
            <a:ext cx="3047999" cy="3053805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9461" y="2211976"/>
            <a:ext cx="2914232" cy="3048000"/>
          </a:xfrm>
          <a:prstGeom prst="rect">
            <a:avLst/>
          </a:prstGeom>
        </p:spPr>
      </p:pic>
      <p:grpSp>
        <p:nvGrpSpPr>
          <p:cNvPr id="11" name="Group 1">
            <a:extLst>
              <a:ext uri="{FF2B5EF4-FFF2-40B4-BE49-F238E27FC236}">
                <a16:creationId xmlns="" xmlns:a16="http://schemas.microsoft.com/office/drawing/2014/main" id="{44AF5D3C-477B-4D70-82FF-A0E4B05AE11B}"/>
              </a:ext>
            </a:extLst>
          </p:cNvPr>
          <p:cNvGrpSpPr/>
          <p:nvPr/>
        </p:nvGrpSpPr>
        <p:grpSpPr>
          <a:xfrm rot="16200000">
            <a:off x="5975978" y="441247"/>
            <a:ext cx="582172" cy="2756335"/>
            <a:chOff x="5010148" y="1491259"/>
            <a:chExt cx="1159376" cy="5489152"/>
          </a:xfrm>
        </p:grpSpPr>
        <p:sp>
          <p:nvSpPr>
            <p:cNvPr id="12" name="Oval 29">
              <a:extLst>
                <a:ext uri="{FF2B5EF4-FFF2-40B4-BE49-F238E27FC236}">
                  <a16:creationId xmlns="" xmlns:a16="http://schemas.microsoft.com/office/drawing/2014/main" id="{178A860E-9361-4BD9-A573-B501A619DD92}"/>
                </a:ext>
              </a:extLst>
            </p:cNvPr>
            <p:cNvSpPr/>
            <p:nvPr/>
          </p:nvSpPr>
          <p:spPr>
            <a:xfrm>
              <a:off x="5010148" y="3610661"/>
              <a:ext cx="1159374" cy="1159373"/>
            </a:xfrm>
            <a:prstGeom prst="ellipse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35">
              <a:extLst>
                <a:ext uri="{FF2B5EF4-FFF2-40B4-BE49-F238E27FC236}">
                  <a16:creationId xmlns="" xmlns:a16="http://schemas.microsoft.com/office/drawing/2014/main" id="{815B4821-548D-4034-831B-8AAC8696792B}"/>
                </a:ext>
              </a:extLst>
            </p:cNvPr>
            <p:cNvSpPr/>
            <p:nvPr/>
          </p:nvSpPr>
          <p:spPr>
            <a:xfrm>
              <a:off x="5010148" y="5821038"/>
              <a:ext cx="1159374" cy="115937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38">
              <a:extLst>
                <a:ext uri="{FF2B5EF4-FFF2-40B4-BE49-F238E27FC236}">
                  <a16:creationId xmlns="" xmlns:a16="http://schemas.microsoft.com/office/drawing/2014/main" id="{25856F68-ABE5-4BAA-95CA-9D879C2A0021}"/>
                </a:ext>
              </a:extLst>
            </p:cNvPr>
            <p:cNvSpPr/>
            <p:nvPr/>
          </p:nvSpPr>
          <p:spPr>
            <a:xfrm>
              <a:off x="5010150" y="1491259"/>
              <a:ext cx="1159374" cy="11593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図 1" descr="IMG_077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0" r="8861" b="12118"/>
          <a:stretch/>
        </p:blipFill>
        <p:spPr>
          <a:xfrm>
            <a:off x="9442187" y="2211976"/>
            <a:ext cx="255411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94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BD2DE75-FA63-4B45-ACFE-A0DBE066FC58}"/>
              </a:ext>
            </a:extLst>
          </p:cNvPr>
          <p:cNvSpPr txBox="1"/>
          <p:nvPr/>
        </p:nvSpPr>
        <p:spPr>
          <a:xfrm>
            <a:off x="3007607" y="1274565"/>
            <a:ext cx="61767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spc="300" dirty="0"/>
              <a:t>BUSINESS PLAN</a:t>
            </a:r>
          </a:p>
          <a:p>
            <a:pPr algn="ctr"/>
            <a:r>
              <a:rPr lang="en-US" sz="5000" spc="300" dirty="0" smtClean="0"/>
              <a:t>2019</a:t>
            </a:r>
            <a:r>
              <a:rPr lang="en-US" altLang="ja-JP" sz="5000" spc="300" dirty="0" smtClean="0"/>
              <a:t>▶️▶️▶️2028</a:t>
            </a:r>
            <a:endParaRPr lang="en-US" sz="5000" spc="3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B08EA8C4-A947-44BD-B1E1-19C4C60032CE}"/>
              </a:ext>
            </a:extLst>
          </p:cNvPr>
          <p:cNvGrpSpPr/>
          <p:nvPr/>
        </p:nvGrpSpPr>
        <p:grpSpPr>
          <a:xfrm>
            <a:off x="3371850" y="3355472"/>
            <a:ext cx="5448300" cy="1159372"/>
            <a:chOff x="3371850" y="3810001"/>
            <a:chExt cx="5448300" cy="1159372"/>
          </a:xfrm>
        </p:grpSpPr>
        <p:sp>
          <p:nvSpPr>
            <p:cNvPr id="24" name="Oval 23">
              <a:extLst>
                <a:ext uri="{FF2B5EF4-FFF2-40B4-BE49-F238E27FC236}">
                  <a16:creationId xmlns="" xmlns:a16="http://schemas.microsoft.com/office/drawing/2014/main" id="{0B0C17E6-D6D3-40CD-A007-6766FDDAB266}"/>
                </a:ext>
              </a:extLst>
            </p:cNvPr>
            <p:cNvSpPr/>
            <p:nvPr/>
          </p:nvSpPr>
          <p:spPr>
            <a:xfrm>
              <a:off x="7660776" y="3810001"/>
              <a:ext cx="1159374" cy="1159372"/>
            </a:xfrm>
            <a:prstGeom prst="ellipse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="" xmlns:a16="http://schemas.microsoft.com/office/drawing/2014/main" id="{B71902FF-9E85-48D4-AC3A-A15B5A346155}"/>
                </a:ext>
              </a:extLst>
            </p:cNvPr>
            <p:cNvSpPr/>
            <p:nvPr/>
          </p:nvSpPr>
          <p:spPr>
            <a:xfrm>
              <a:off x="3371850" y="3810001"/>
              <a:ext cx="1159374" cy="1159372"/>
            </a:xfrm>
            <a:prstGeom prst="ellipse">
              <a:avLst/>
            </a:prstGeom>
            <a:solidFill>
              <a:schemeClr val="bg1">
                <a:lumMod val="8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="" xmlns:a16="http://schemas.microsoft.com/office/drawing/2014/main" id="{CAE2F436-37AA-462D-9F34-26421E3B92C3}"/>
                </a:ext>
              </a:extLst>
            </p:cNvPr>
            <p:cNvSpPr/>
            <p:nvPr/>
          </p:nvSpPr>
          <p:spPr>
            <a:xfrm>
              <a:off x="6588544" y="3810001"/>
              <a:ext cx="1159374" cy="11593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="" xmlns:a16="http://schemas.microsoft.com/office/drawing/2014/main" id="{4E819525-7751-4C4C-8607-6B7AA150B541}"/>
                </a:ext>
              </a:extLst>
            </p:cNvPr>
            <p:cNvSpPr/>
            <p:nvPr/>
          </p:nvSpPr>
          <p:spPr>
            <a:xfrm>
              <a:off x="4444081" y="3810001"/>
              <a:ext cx="1159374" cy="115937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="" xmlns:a16="http://schemas.microsoft.com/office/drawing/2014/main" id="{B64F2F4E-83B5-49FF-B6AD-09B285C3EEB1}"/>
                </a:ext>
              </a:extLst>
            </p:cNvPr>
            <p:cNvSpPr/>
            <p:nvPr/>
          </p:nvSpPr>
          <p:spPr>
            <a:xfrm>
              <a:off x="5516313" y="3810001"/>
              <a:ext cx="1159374" cy="115937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1267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43"/>
          <p:cNvSpPr/>
          <p:nvPr/>
        </p:nvSpPr>
        <p:spPr>
          <a:xfrm>
            <a:off x="545026" y="3074288"/>
            <a:ext cx="8431162" cy="3346267"/>
          </a:xfrm>
          <a:prstGeom prst="rect">
            <a:avLst/>
          </a:prstGeom>
          <a:solidFill>
            <a:srgbClr val="FFFF00">
              <a:alpha val="50000"/>
            </a:srgb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352758" y="2230320"/>
            <a:ext cx="318149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mpd="sng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dist"/>
            <a:r>
              <a:rPr kumimoji="1" lang="ja-JP" altLang="en-US" sz="2400" dirty="0" smtClean="0">
                <a:solidFill>
                  <a:srgbClr val="000000"/>
                </a:solidFill>
                <a:latin typeface="ヒラギノ明朝 Pro W3"/>
                <a:ea typeface="ヒラギノ明朝 Pro W3"/>
                <a:cs typeface="ヒラギノ明朝 Pro W3"/>
              </a:rPr>
              <a:t>家守舎桃ノ音</a:t>
            </a:r>
            <a:endParaRPr kumimoji="1" lang="en-US" altLang="ja-JP" sz="2400" dirty="0" smtClean="0">
              <a:solidFill>
                <a:srgbClr val="000000"/>
              </a:solidFill>
              <a:latin typeface="ヒラギノ明朝 Pro W3"/>
              <a:ea typeface="ヒラギノ明朝 Pro W3"/>
              <a:cs typeface="ヒラギノ明朝 Pro W3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352757" y="981146"/>
            <a:ext cx="3181499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mpd="sng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 smtClean="0">
                <a:solidFill>
                  <a:srgbClr val="000000"/>
                </a:solidFill>
                <a:latin typeface="ヒラギノ明朝 Pro W3"/>
                <a:ea typeface="ヒラギノ明朝 Pro W3"/>
                <a:cs typeface="ヒラギノ明朝 Pro W3"/>
              </a:rPr>
              <a:t>国　見　町</a:t>
            </a:r>
            <a:endParaRPr kumimoji="1" lang="ja-JP" altLang="en-US" sz="2800" dirty="0">
              <a:solidFill>
                <a:srgbClr val="000000"/>
              </a:solidFill>
              <a:latin typeface="ヒラギノ明朝 Pro W3"/>
              <a:ea typeface="ヒラギノ明朝 Pro W3"/>
              <a:cs typeface="ヒラギノ明朝 Pro W3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940883" y="168323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 smtClean="0">
                <a:latin typeface="ヒラギノ明朝 Pro W3"/>
                <a:ea typeface="ヒラギノ明朝 Pro W3"/>
                <a:cs typeface="ヒラギノ明朝 Pro W3"/>
              </a:rPr>
              <a:t>賃料</a:t>
            </a:r>
            <a:endParaRPr kumimoji="1" lang="ja-JP" altLang="en-US" sz="2400" dirty="0">
              <a:latin typeface="ヒラギノ明朝 Pro W3"/>
              <a:ea typeface="ヒラギノ明朝 Pro W3"/>
              <a:cs typeface="ヒラギノ明朝 Pro W3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005780" y="168054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ヒラギノ明朝 Pro W3"/>
                <a:ea typeface="ヒラギノ明朝 Pro W3"/>
                <a:cs typeface="ヒラギノ明朝 Pro W3"/>
              </a:rPr>
              <a:t>賃貸</a:t>
            </a:r>
            <a:endParaRPr kumimoji="1" lang="ja-JP" altLang="en-US" sz="2400" dirty="0">
              <a:latin typeface="ヒラギノ明朝 Pro W3"/>
              <a:ea typeface="ヒラギノ明朝 Pro W3"/>
              <a:cs typeface="ヒラギノ明朝 Pro W3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7662155" y="1710636"/>
            <a:ext cx="1314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¥65,000/</a:t>
            </a:r>
            <a:r>
              <a:rPr kumimoji="1" lang="ja-JP" altLang="en-US" dirty="0" smtClean="0"/>
              <a:t>月</a:t>
            </a:r>
            <a:endParaRPr kumimoji="1" lang="ja-JP" altLang="en-US" dirty="0"/>
          </a:p>
        </p:txBody>
      </p:sp>
      <p:grpSp>
        <p:nvGrpSpPr>
          <p:cNvPr id="4" name="図形グループ 3"/>
          <p:cNvGrpSpPr/>
          <p:nvPr/>
        </p:nvGrpSpPr>
        <p:grpSpPr>
          <a:xfrm>
            <a:off x="713579" y="3209729"/>
            <a:ext cx="2551025" cy="2829229"/>
            <a:chOff x="953466" y="3669587"/>
            <a:chExt cx="2551025" cy="2829229"/>
          </a:xfrm>
        </p:grpSpPr>
        <p:sp>
          <p:nvSpPr>
            <p:cNvPr id="10" name="正方形/長方形 9"/>
            <p:cNvSpPr/>
            <p:nvPr/>
          </p:nvSpPr>
          <p:spPr>
            <a:xfrm>
              <a:off x="953466" y="4316210"/>
              <a:ext cx="2551025" cy="2182606"/>
            </a:xfrm>
            <a:prstGeom prst="rect">
              <a:avLst/>
            </a:prstGeom>
            <a:ln w="381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>
                <a:lnSpc>
                  <a:spcPct val="130000"/>
                </a:lnSpc>
              </a:pPr>
              <a:r>
                <a:rPr kumimoji="1" lang="en-US" altLang="ja-JP" dirty="0" smtClean="0"/>
                <a:t>◯</a:t>
              </a:r>
              <a:r>
                <a:rPr kumimoji="1" lang="ja-JP" altLang="en-US" dirty="0" smtClean="0"/>
                <a:t>飲食店テナント</a:t>
              </a:r>
              <a:endParaRPr kumimoji="1" lang="en-US" altLang="ja-JP" dirty="0"/>
            </a:p>
            <a:p>
              <a:pPr>
                <a:lnSpc>
                  <a:spcPct val="130000"/>
                </a:lnSpc>
              </a:pPr>
              <a:r>
                <a:rPr kumimoji="1" lang="en-US" altLang="ja-JP" dirty="0"/>
                <a:t>◯</a:t>
              </a:r>
              <a:r>
                <a:rPr kumimoji="1" lang="ja-JP" altLang="en-US" dirty="0"/>
                <a:t>シェアオフィス</a:t>
              </a:r>
              <a:endParaRPr kumimoji="1" lang="en-US" altLang="ja-JP" dirty="0"/>
            </a:p>
            <a:p>
              <a:pPr>
                <a:lnSpc>
                  <a:spcPct val="130000"/>
                </a:lnSpc>
              </a:pPr>
              <a:r>
                <a:rPr kumimoji="1" lang="en-US" altLang="ja-JP" dirty="0" smtClean="0"/>
                <a:t>◯</a:t>
              </a:r>
              <a:r>
                <a:rPr kumimoji="1" lang="ja-JP" altLang="en-US" dirty="0" smtClean="0"/>
                <a:t>シェアスペース</a:t>
              </a:r>
              <a:endParaRPr kumimoji="1" lang="en-US" altLang="ja-JP" dirty="0"/>
            </a:p>
            <a:p>
              <a:pPr>
                <a:lnSpc>
                  <a:spcPct val="130000"/>
                </a:lnSpc>
              </a:pPr>
              <a:r>
                <a:rPr kumimoji="1" lang="en-US" altLang="ja-JP" dirty="0" smtClean="0"/>
                <a:t>◯</a:t>
              </a:r>
              <a:r>
                <a:rPr kumimoji="1" lang="ja-JP" altLang="en-US" dirty="0" smtClean="0"/>
                <a:t>シェアパーク</a:t>
              </a:r>
              <a:endParaRPr kumimoji="1" lang="ja-JP" altLang="en-US" dirty="0"/>
            </a:p>
            <a:p>
              <a:pPr algn="ctr"/>
              <a:endParaRPr kumimoji="1" lang="ja-JP" altLang="en-US" dirty="0"/>
            </a:p>
          </p:txBody>
        </p:sp>
        <p:sp>
          <p:nvSpPr>
            <p:cNvPr id="32" name="テキスト ボックス 31"/>
            <p:cNvSpPr txBox="1"/>
            <p:nvPr/>
          </p:nvSpPr>
          <p:spPr>
            <a:xfrm>
              <a:off x="953467" y="3669587"/>
              <a:ext cx="2551024" cy="646331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kumimoji="1" lang="ja-JP" altLang="en-US" dirty="0" smtClean="0">
                  <a:solidFill>
                    <a:srgbClr val="000000"/>
                  </a:solidFill>
                  <a:latin typeface="ヒラギノ明朝 Pro W3"/>
                  <a:ea typeface="ヒラギノ明朝 Pro W3"/>
                  <a:cs typeface="ヒラギノ明朝 Pro W3"/>
                </a:rPr>
                <a:t>転貸業</a:t>
              </a:r>
            </a:p>
            <a:p>
              <a:pPr algn="ctr"/>
              <a:endParaRPr kumimoji="1" lang="ja-JP" altLang="en-US" dirty="0">
                <a:solidFill>
                  <a:srgbClr val="000000"/>
                </a:solidFill>
                <a:latin typeface="ヒラギノ明朝 Pro W3"/>
                <a:ea typeface="ヒラギノ明朝 Pro W3"/>
                <a:cs typeface="ヒラギノ明朝 Pro W3"/>
              </a:endParaRPr>
            </a:p>
          </p:txBody>
        </p:sp>
      </p:grpSp>
      <p:sp>
        <p:nvSpPr>
          <p:cNvPr id="3" name="二等辺三角形 2"/>
          <p:cNvSpPr/>
          <p:nvPr/>
        </p:nvSpPr>
        <p:spPr>
          <a:xfrm>
            <a:off x="6112612" y="1633329"/>
            <a:ext cx="284927" cy="51157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二等辺三角形 38"/>
          <p:cNvSpPr/>
          <p:nvPr/>
        </p:nvSpPr>
        <p:spPr>
          <a:xfrm rot="10800000">
            <a:off x="5385704" y="1680550"/>
            <a:ext cx="284927" cy="51157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7" name="図形グループ 6"/>
          <p:cNvGrpSpPr/>
          <p:nvPr/>
        </p:nvGrpSpPr>
        <p:grpSpPr>
          <a:xfrm>
            <a:off x="6363510" y="3209729"/>
            <a:ext cx="2551025" cy="2829228"/>
            <a:chOff x="8740499" y="3880032"/>
            <a:chExt cx="2551025" cy="309085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3" name="正方形/長方形 42"/>
            <p:cNvSpPr/>
            <p:nvPr/>
          </p:nvSpPr>
          <p:spPr>
            <a:xfrm>
              <a:off x="8740499" y="4586128"/>
              <a:ext cx="2551025" cy="2384756"/>
            </a:xfrm>
            <a:prstGeom prst="rect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>
                <a:lnSpc>
                  <a:spcPct val="120000"/>
                </a:lnSpc>
              </a:pPr>
              <a:r>
                <a:rPr kumimoji="1" lang="ja-JP" altLang="en-US" dirty="0" smtClean="0"/>
                <a:t>提携企業：</a:t>
              </a:r>
              <a:endParaRPr kumimoji="1" lang="en-US" altLang="ja-JP" dirty="0" smtClean="0"/>
            </a:p>
            <a:p>
              <a:pPr>
                <a:lnSpc>
                  <a:spcPct val="120000"/>
                </a:lnSpc>
              </a:pPr>
              <a:r>
                <a:rPr kumimoji="1" lang="ja-JP" altLang="en-US" dirty="0" smtClean="0">
                  <a:latin typeface="ヒラギノ明朝 Pro W3"/>
                  <a:ea typeface="ヒラギノ明朝 Pro W3"/>
                  <a:cs typeface="ヒラギノ明朝 Pro W3"/>
                </a:rPr>
                <a:t>株式会社　陽と人</a:t>
              </a:r>
              <a:endParaRPr kumimoji="1" lang="en-US" altLang="ja-JP" dirty="0" smtClean="0">
                <a:latin typeface="ヒラギノ明朝 Pro W3"/>
                <a:ea typeface="ヒラギノ明朝 Pro W3"/>
                <a:cs typeface="ヒラギノ明朝 Pro W3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ja-JP" dirty="0" err="1" smtClean="0">
                  <a:latin typeface="ヒラギノ明朝 Pro W3"/>
                  <a:ea typeface="ヒラギノ明朝 Pro W3"/>
                  <a:cs typeface="ヒラギノ明朝 Pro W3"/>
                </a:rPr>
                <a:t>Pattiserie</a:t>
              </a:r>
              <a:r>
                <a:rPr kumimoji="1" lang="en-US" altLang="ja-JP" dirty="0" smtClean="0">
                  <a:latin typeface="ヒラギノ明朝 Pro W3"/>
                  <a:ea typeface="ヒラギノ明朝 Pro W3"/>
                  <a:cs typeface="ヒラギノ明朝 Pro W3"/>
                </a:rPr>
                <a:t> La 4</a:t>
              </a:r>
              <a:r>
                <a:rPr kumimoji="1" lang="ja-JP" altLang="en-US" dirty="0" smtClean="0">
                  <a:latin typeface="ヒラギノ明朝 Pro W3"/>
                  <a:ea typeface="ヒラギノ明朝 Pro W3"/>
                  <a:cs typeface="ヒラギノ明朝 Pro W3"/>
                </a:rPr>
                <a:t>区</a:t>
              </a:r>
              <a:endParaRPr kumimoji="1" lang="en-US" altLang="ja-JP" dirty="0" smtClean="0">
                <a:latin typeface="ヒラギノ明朝 Pro W3"/>
                <a:ea typeface="ヒラギノ明朝 Pro W3"/>
                <a:cs typeface="ヒラギノ明朝 Pro W3"/>
              </a:endParaRPr>
            </a:p>
            <a:p>
              <a:pPr>
                <a:lnSpc>
                  <a:spcPct val="120000"/>
                </a:lnSpc>
              </a:pPr>
              <a:r>
                <a:rPr kumimoji="1" lang="en-US" altLang="ja-JP" dirty="0" err="1" smtClean="0">
                  <a:latin typeface="ヒラギノ明朝 Pro W3"/>
                  <a:ea typeface="ヒラギノ明朝 Pro W3"/>
                  <a:cs typeface="ヒラギノ明朝 Pro W3"/>
                </a:rPr>
                <a:t>Trattoria</a:t>
              </a:r>
              <a:r>
                <a:rPr kumimoji="1" lang="en-US" altLang="ja-JP" dirty="0" smtClean="0">
                  <a:latin typeface="ヒラギノ明朝 Pro W3"/>
                  <a:ea typeface="ヒラギノ明朝 Pro W3"/>
                  <a:cs typeface="ヒラギノ明朝 Pro W3"/>
                </a:rPr>
                <a:t> da Martino</a:t>
              </a:r>
            </a:p>
            <a:p>
              <a:pPr>
                <a:lnSpc>
                  <a:spcPct val="120000"/>
                </a:lnSpc>
              </a:pPr>
              <a:r>
                <a:rPr kumimoji="1" lang="en-US" altLang="ja-JP" dirty="0" err="1" smtClean="0">
                  <a:latin typeface="ヒラギノ明朝 Pro W3"/>
                  <a:ea typeface="ヒラギノ明朝 Pro W3"/>
                  <a:cs typeface="ヒラギノ明朝 Pro W3"/>
                </a:rPr>
                <a:t>Books&amp;café</a:t>
              </a:r>
              <a:r>
                <a:rPr kumimoji="1" lang="ja-JP" altLang="en-US" dirty="0" smtClean="0">
                  <a:latin typeface="ヒラギノ明朝 Pro W3"/>
                  <a:ea typeface="ヒラギノ明朝 Pro W3"/>
                  <a:cs typeface="ヒラギノ明朝 Pro W3"/>
                </a:rPr>
                <a:t>コトウ</a:t>
              </a:r>
              <a:endParaRPr kumimoji="1" lang="en-US" altLang="ja-JP" dirty="0" smtClean="0">
                <a:latin typeface="ヒラギノ明朝 Pro W3"/>
                <a:ea typeface="ヒラギノ明朝 Pro W3"/>
                <a:cs typeface="ヒラギノ明朝 Pro W3"/>
              </a:endParaRPr>
            </a:p>
            <a:p>
              <a:endParaRPr kumimoji="1" lang="ja-JP" altLang="en-US" dirty="0"/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8740499" y="3880032"/>
              <a:ext cx="2551025" cy="706098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solidFill>
                    <a:srgbClr val="000000"/>
                  </a:solidFill>
                  <a:latin typeface="ヒラギノ明朝 Pro W3"/>
                  <a:ea typeface="ヒラギノ明朝 Pro W3"/>
                  <a:cs typeface="ヒラギノ明朝 Pro W3"/>
                </a:rPr>
                <a:t>物　販</a:t>
              </a:r>
              <a:endParaRPr lang="en-US" altLang="ja-JP" dirty="0" smtClean="0">
                <a:solidFill>
                  <a:srgbClr val="000000"/>
                </a:solidFill>
                <a:latin typeface="ヒラギノ明朝 Pro W3"/>
                <a:ea typeface="ヒラギノ明朝 Pro W3"/>
                <a:cs typeface="ヒラギノ明朝 Pro W3"/>
              </a:endParaRPr>
            </a:p>
            <a:p>
              <a:pPr algn="ctr"/>
              <a:endParaRPr kumimoji="1" lang="ja-JP" altLang="en-US" dirty="0">
                <a:solidFill>
                  <a:srgbClr val="000000"/>
                </a:solidFill>
                <a:latin typeface="ヒラギノ明朝 Pro W3"/>
                <a:ea typeface="ヒラギノ明朝 Pro W3"/>
                <a:cs typeface="ヒラギノ明朝 Pro W3"/>
              </a:endParaRPr>
            </a:p>
          </p:txBody>
        </p:sp>
      </p:grpSp>
      <p:grpSp>
        <p:nvGrpSpPr>
          <p:cNvPr id="20" name="図形グループ 19"/>
          <p:cNvGrpSpPr/>
          <p:nvPr/>
        </p:nvGrpSpPr>
        <p:grpSpPr>
          <a:xfrm>
            <a:off x="3375911" y="3210021"/>
            <a:ext cx="2855977" cy="2828937"/>
            <a:chOff x="3714446" y="3904130"/>
            <a:chExt cx="2855977" cy="28289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正方形/長方形 41"/>
            <p:cNvSpPr/>
            <p:nvPr/>
          </p:nvSpPr>
          <p:spPr>
            <a:xfrm>
              <a:off x="3714446" y="4550461"/>
              <a:ext cx="2855977" cy="2182606"/>
            </a:xfrm>
            <a:prstGeom prst="rect">
              <a:avLst/>
            </a:prstGeom>
            <a:ln w="381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>
                <a:lnSpc>
                  <a:spcPct val="130000"/>
                </a:lnSpc>
              </a:pPr>
              <a:r>
                <a:rPr kumimoji="1" lang="en-US" altLang="ja-JP" dirty="0"/>
                <a:t>◯</a:t>
              </a:r>
              <a:r>
                <a:rPr kumimoji="1" lang="ja-JP" altLang="en-US" dirty="0"/>
                <a:t>空想マルシェ</a:t>
              </a:r>
            </a:p>
            <a:p>
              <a:pPr>
                <a:lnSpc>
                  <a:spcPct val="130000"/>
                </a:lnSpc>
              </a:pPr>
              <a:r>
                <a:rPr kumimoji="1" lang="en-US" altLang="ja-JP" dirty="0"/>
                <a:t>◯</a:t>
              </a:r>
              <a:r>
                <a:rPr kumimoji="1" lang="ja-JP" altLang="en-US" dirty="0"/>
                <a:t>ふくしまの</a:t>
              </a:r>
              <a:r>
                <a:rPr kumimoji="1" lang="ja-JP" altLang="en-US" dirty="0" smtClean="0"/>
                <a:t>暮らし方</a:t>
              </a:r>
              <a:r>
                <a:rPr kumimoji="1" lang="ja-JP" altLang="en-US" dirty="0"/>
                <a:t>、働き方</a:t>
              </a:r>
              <a:r>
                <a:rPr kumimoji="1" lang="ja-JP" altLang="en-US" dirty="0" smtClean="0"/>
                <a:t>会議</a:t>
              </a:r>
              <a:endParaRPr kumimoji="1" lang="en-US" altLang="ja-JP" dirty="0" smtClean="0"/>
            </a:p>
            <a:p>
              <a:pPr>
                <a:lnSpc>
                  <a:spcPct val="130000"/>
                </a:lnSpc>
              </a:pPr>
              <a:r>
                <a:rPr kumimoji="1" lang="en-US" altLang="ja-JP" dirty="0" smtClean="0"/>
                <a:t>◯</a:t>
              </a:r>
              <a:r>
                <a:rPr kumimoji="1" lang="ja-JP" altLang="en-US" dirty="0" smtClean="0"/>
                <a:t>小さなお菓子の博覧会</a:t>
              </a:r>
              <a:endParaRPr kumimoji="1" lang="en-US" altLang="ja-JP" dirty="0" smtClean="0"/>
            </a:p>
            <a:p>
              <a:pPr>
                <a:lnSpc>
                  <a:spcPct val="130000"/>
                </a:lnSpc>
              </a:pPr>
              <a:r>
                <a:rPr kumimoji="1" lang="en-US" altLang="ja-JP" dirty="0" smtClean="0"/>
                <a:t>◯</a:t>
              </a:r>
              <a:r>
                <a:rPr kumimoji="1" lang="ja-JP" altLang="en-US" dirty="0" smtClean="0"/>
                <a:t>しゃべっていい映画館</a:t>
              </a:r>
              <a:endParaRPr kumimoji="1" lang="en-US" altLang="ja-JP" dirty="0" smtClean="0"/>
            </a:p>
            <a:p>
              <a:pPr>
                <a:lnSpc>
                  <a:spcPct val="130000"/>
                </a:lnSpc>
              </a:pPr>
              <a:r>
                <a:rPr kumimoji="1" lang="ja-JP" altLang="en-US" dirty="0" smtClean="0"/>
                <a:t>　　　　　　　・・・・・</a:t>
              </a:r>
              <a:endParaRPr kumimoji="1" lang="en-US" altLang="ja-JP" dirty="0" smtClean="0"/>
            </a:p>
            <a:p>
              <a:pPr>
                <a:lnSpc>
                  <a:spcPct val="130000"/>
                </a:lnSpc>
              </a:pPr>
              <a:endParaRPr kumimoji="1" lang="en-US" altLang="ja-JP" dirty="0"/>
            </a:p>
            <a:p>
              <a:pPr algn="ctr"/>
              <a:endParaRPr kumimoji="1" lang="ja-JP" altLang="en-US" dirty="0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3714446" y="3904130"/>
              <a:ext cx="2855977" cy="646331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solidFill>
                    <a:srgbClr val="000000"/>
                  </a:solidFill>
                  <a:latin typeface="ヒラギノ明朝 Pro W3"/>
                  <a:ea typeface="ヒラギノ明朝 Pro W3"/>
                  <a:cs typeface="ヒラギノ明朝 Pro W3"/>
                </a:rPr>
                <a:t>学びのコンテンツ</a:t>
              </a:r>
              <a:endParaRPr lang="en-US" altLang="ja-JP" dirty="0" smtClean="0">
                <a:solidFill>
                  <a:srgbClr val="000000"/>
                </a:solidFill>
                <a:latin typeface="ヒラギノ明朝 Pro W3"/>
                <a:ea typeface="ヒラギノ明朝 Pro W3"/>
                <a:cs typeface="ヒラギノ明朝 Pro W3"/>
              </a:endParaRPr>
            </a:p>
            <a:p>
              <a:pPr algn="ctr"/>
              <a:r>
                <a:rPr lang="ja-JP" altLang="en-US" dirty="0" smtClean="0">
                  <a:solidFill>
                    <a:srgbClr val="000000"/>
                  </a:solidFill>
                  <a:latin typeface="ヒラギノ明朝 Pro W3"/>
                  <a:ea typeface="ヒラギノ明朝 Pro W3"/>
                  <a:cs typeface="ヒラギノ明朝 Pro W3"/>
                </a:rPr>
                <a:t>企画・運営</a:t>
              </a:r>
              <a:endParaRPr kumimoji="1" lang="ja-JP" altLang="en-US" dirty="0">
                <a:solidFill>
                  <a:srgbClr val="000000"/>
                </a:solidFill>
                <a:latin typeface="ヒラギノ明朝 Pro W3"/>
                <a:ea typeface="ヒラギノ明朝 Pro W3"/>
                <a:cs typeface="ヒラギノ明朝 Pro W3"/>
              </a:endParaRPr>
            </a:p>
          </p:txBody>
        </p:sp>
      </p:grpSp>
      <p:sp>
        <p:nvSpPr>
          <p:cNvPr id="17" name="円形吹き出し 16"/>
          <p:cNvSpPr/>
          <p:nvPr/>
        </p:nvSpPr>
        <p:spPr>
          <a:xfrm>
            <a:off x="2000263" y="794252"/>
            <a:ext cx="1904354" cy="1832768"/>
          </a:xfrm>
          <a:prstGeom prst="wedgeEllipseCallout">
            <a:avLst>
              <a:gd name="adj1" fmla="val 62656"/>
              <a:gd name="adj2" fmla="val -25034"/>
            </a:avLst>
          </a:prstGeom>
          <a:solidFill>
            <a:srgbClr val="FFFFFF"/>
          </a:solidFill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/>
          </a:p>
        </p:txBody>
      </p:sp>
      <p:sp>
        <p:nvSpPr>
          <p:cNvPr id="47" name="円形吹き出し 46"/>
          <p:cNvSpPr/>
          <p:nvPr/>
        </p:nvSpPr>
        <p:spPr>
          <a:xfrm>
            <a:off x="9228656" y="1089437"/>
            <a:ext cx="1667106" cy="1630353"/>
          </a:xfrm>
          <a:prstGeom prst="wedgeEllipseCallout">
            <a:avLst>
              <a:gd name="adj1" fmla="val -66978"/>
              <a:gd name="adj2" fmla="val -1207"/>
            </a:avLst>
          </a:prstGeom>
          <a:solidFill>
            <a:srgbClr val="FFFFFF"/>
          </a:solidFill>
          <a:ln w="57150" cmpd="sng">
            <a:solidFill>
              <a:srgbClr val="65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 dirty="0">
              <a:solidFill>
                <a:srgbClr val="000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392876" y="1528285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>
                <a:solidFill>
                  <a:srgbClr val="000000"/>
                </a:solidFill>
              </a:rPr>
              <a:t>教育</a:t>
            </a:r>
            <a:r>
              <a:rPr kumimoji="1" lang="ja-JP" altLang="en-US" dirty="0" smtClean="0">
                <a:solidFill>
                  <a:srgbClr val="000000"/>
                </a:solidFill>
              </a:rPr>
              <a:t>事業</a:t>
            </a:r>
            <a:endParaRPr kumimoji="1" lang="en-US" altLang="ja-JP" dirty="0" smtClean="0">
              <a:solidFill>
                <a:srgbClr val="000000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rgbClr val="000000"/>
                </a:solidFill>
              </a:rPr>
              <a:t>へ用途指定</a:t>
            </a:r>
            <a:endParaRPr kumimoji="1" lang="ja-JP" altLang="en-US" dirty="0">
              <a:solidFill>
                <a:srgbClr val="000000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000263" y="1268354"/>
            <a:ext cx="19404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1600" dirty="0"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約１００万円</a:t>
            </a:r>
            <a:r>
              <a:rPr kumimoji="1" lang="en-US" altLang="ja-JP" sz="1600" dirty="0"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kumimoji="1" lang="ja-JP" altLang="en-US" sz="1600" dirty="0"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年</a:t>
            </a:r>
            <a:endParaRPr kumimoji="1" lang="en-US" altLang="ja-JP" sz="1600" dirty="0">
              <a:solidFill>
                <a:srgbClr val="FF0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kumimoji="1" lang="ja-JP" altLang="en-US" sz="1600" dirty="0">
                <a:solidFill>
                  <a:srgbClr val="000000"/>
                </a:solidFill>
              </a:rPr>
              <a:t>の施設管理費</a:t>
            </a:r>
            <a:r>
              <a:rPr kumimoji="1" lang="ja-JP" altLang="en-US" sz="1600" dirty="0" smtClean="0">
                <a:solidFill>
                  <a:srgbClr val="000000"/>
                </a:solidFill>
              </a:rPr>
              <a:t>・</a:t>
            </a:r>
            <a:endParaRPr kumimoji="1" lang="en-US" altLang="ja-JP" sz="1600" dirty="0" smtClean="0">
              <a:solidFill>
                <a:srgbClr val="000000"/>
              </a:solidFill>
            </a:endParaRPr>
          </a:p>
          <a:p>
            <a:pPr algn="ctr"/>
            <a:r>
              <a:rPr kumimoji="1" lang="ja-JP" altLang="en-US" sz="1600" dirty="0" smtClean="0">
                <a:solidFill>
                  <a:srgbClr val="000000"/>
                </a:solidFill>
              </a:rPr>
              <a:t>公園</a:t>
            </a:r>
            <a:r>
              <a:rPr kumimoji="1" lang="ja-JP" altLang="en-US" sz="1600" dirty="0">
                <a:solidFill>
                  <a:srgbClr val="000000"/>
                </a:solidFill>
              </a:rPr>
              <a:t>管理費</a:t>
            </a:r>
            <a:r>
              <a:rPr kumimoji="1" lang="ja-JP" altLang="en-US" sz="1600" dirty="0" smtClean="0">
                <a:solidFill>
                  <a:srgbClr val="000000"/>
                </a:solidFill>
              </a:rPr>
              <a:t>を削減</a:t>
            </a:r>
            <a:endParaRPr kumimoji="1" lang="ja-JP" altLang="en-US" sz="1600" dirty="0">
              <a:solidFill>
                <a:srgbClr val="000000"/>
              </a:solidFill>
            </a:endParaRPr>
          </a:p>
        </p:txBody>
      </p:sp>
      <p:grpSp>
        <p:nvGrpSpPr>
          <p:cNvPr id="48" name="図形グループ 47"/>
          <p:cNvGrpSpPr/>
          <p:nvPr/>
        </p:nvGrpSpPr>
        <p:grpSpPr>
          <a:xfrm>
            <a:off x="9059324" y="3210021"/>
            <a:ext cx="2551025" cy="2829230"/>
            <a:chOff x="8740499" y="3880032"/>
            <a:chExt cx="2551025" cy="30908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正方形/長方形 48"/>
            <p:cNvSpPr/>
            <p:nvPr/>
          </p:nvSpPr>
          <p:spPr>
            <a:xfrm>
              <a:off x="8740499" y="4586130"/>
              <a:ext cx="2551025" cy="2384756"/>
            </a:xfrm>
            <a:prstGeom prst="rect">
              <a:avLst/>
            </a:prstGeom>
            <a:ln w="38100" cmpd="sng">
              <a:solidFill>
                <a:srgbClr val="0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>
                <a:lnSpc>
                  <a:spcPct val="120000"/>
                </a:lnSpc>
              </a:pPr>
              <a:r>
                <a:rPr kumimoji="1" lang="ja-JP" altLang="en-US" dirty="0" smtClean="0"/>
                <a:t>提携企業：</a:t>
              </a:r>
              <a:endParaRPr kumimoji="1" lang="en-US" altLang="ja-JP" dirty="0" smtClean="0"/>
            </a:p>
            <a:p>
              <a:pPr>
                <a:lnSpc>
                  <a:spcPct val="120000"/>
                </a:lnSpc>
              </a:pPr>
              <a:r>
                <a:rPr kumimoji="1" lang="ja-JP" altLang="en-US" dirty="0" smtClean="0">
                  <a:latin typeface="ヒラギノ明朝 Pro W3"/>
                  <a:ea typeface="ヒラギノ明朝 Pro W3"/>
                  <a:cs typeface="ヒラギノ明朝 Pro W3"/>
                </a:rPr>
                <a:t>株式会社　渡辺建設</a:t>
              </a:r>
              <a:endParaRPr kumimoji="1" lang="en-US" altLang="ja-JP" dirty="0" smtClean="0">
                <a:latin typeface="ヒラギノ明朝 Pro W3"/>
                <a:ea typeface="ヒラギノ明朝 Pro W3"/>
                <a:cs typeface="ヒラギノ明朝 Pro W3"/>
              </a:endParaRPr>
            </a:p>
            <a:p>
              <a:pPr>
                <a:lnSpc>
                  <a:spcPct val="120000"/>
                </a:lnSpc>
              </a:pPr>
              <a:r>
                <a:rPr kumimoji="1" lang="ja-JP" altLang="en-US" dirty="0" smtClean="0">
                  <a:latin typeface="ヒラギノ明朝 Pro W3"/>
                  <a:ea typeface="ヒラギノ明朝 Pro W3"/>
                  <a:cs typeface="ヒラギノ明朝 Pro W3"/>
                </a:rPr>
                <a:t>地元工務店等</a:t>
              </a:r>
              <a:endParaRPr kumimoji="1" lang="ja-JP" altLang="en-US" dirty="0">
                <a:latin typeface="ヒラギノ明朝 Pro W3"/>
                <a:ea typeface="ヒラギノ明朝 Pro W3"/>
                <a:cs typeface="ヒラギノ明朝 Pro W3"/>
              </a:endParaRPr>
            </a:p>
          </p:txBody>
        </p:sp>
        <p:sp>
          <p:nvSpPr>
            <p:cNvPr id="50" name="テキスト ボックス 49"/>
            <p:cNvSpPr txBox="1"/>
            <p:nvPr/>
          </p:nvSpPr>
          <p:spPr>
            <a:xfrm>
              <a:off x="8740499" y="3880032"/>
              <a:ext cx="2551025" cy="706098"/>
            </a:xfrm>
            <a:prstGeom prst="rect">
              <a:avLst/>
            </a:prstGeom>
            <a:solidFill>
              <a:srgbClr val="FFFFFF"/>
            </a:solidFill>
            <a:ln w="38100" cmpd="sng">
              <a:solidFill>
                <a:srgbClr val="00000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 smtClean="0">
                  <a:solidFill>
                    <a:srgbClr val="000000"/>
                  </a:solidFill>
                  <a:latin typeface="ヒラギノ明朝 Pro W3"/>
                  <a:ea typeface="ヒラギノ明朝 Pro W3"/>
                  <a:cs typeface="ヒラギノ明朝 Pro W3"/>
                </a:rPr>
                <a:t>リノベーション事業</a:t>
              </a:r>
              <a:endParaRPr lang="en-US" altLang="ja-JP" dirty="0" smtClean="0">
                <a:solidFill>
                  <a:srgbClr val="000000"/>
                </a:solidFill>
                <a:latin typeface="ヒラギノ明朝 Pro W3"/>
                <a:ea typeface="ヒラギノ明朝 Pro W3"/>
                <a:cs typeface="ヒラギノ明朝 Pro W3"/>
              </a:endParaRPr>
            </a:p>
            <a:p>
              <a:pPr algn="ctr"/>
              <a:endParaRPr lang="en-US" altLang="ja-JP" dirty="0" smtClean="0">
                <a:solidFill>
                  <a:srgbClr val="000000"/>
                </a:solidFill>
                <a:latin typeface="ヒラギノ明朝 Pro W3"/>
                <a:ea typeface="ヒラギノ明朝 Pro W3"/>
                <a:cs typeface="ヒラギノ明朝 Pro W3"/>
              </a:endParaRPr>
            </a:p>
          </p:txBody>
        </p:sp>
      </p:grpSp>
      <p:cxnSp>
        <p:nvCxnSpPr>
          <p:cNvPr id="24" name="カギ線コネクタ 23"/>
          <p:cNvCxnSpPr>
            <a:stCxn id="32" idx="0"/>
            <a:endCxn id="37" idx="0"/>
          </p:cNvCxnSpPr>
          <p:nvPr/>
        </p:nvCxnSpPr>
        <p:spPr>
          <a:xfrm rot="16200000" flipH="1">
            <a:off x="3396350" y="1802471"/>
            <a:ext cx="292" cy="2814808"/>
          </a:xfrm>
          <a:prstGeom prst="bentConnector3">
            <a:avLst>
              <a:gd name="adj1" fmla="val -78287671"/>
            </a:avLst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カギ線コネクタ 52"/>
          <p:cNvCxnSpPr/>
          <p:nvPr/>
        </p:nvCxnSpPr>
        <p:spPr>
          <a:xfrm rot="16200000" flipH="1">
            <a:off x="8955529" y="1878124"/>
            <a:ext cx="292" cy="2662332"/>
          </a:xfrm>
          <a:prstGeom prst="bentConnector3">
            <a:avLst>
              <a:gd name="adj1" fmla="val -76897603"/>
            </a:avLst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 flipV="1">
            <a:off x="5926936" y="2690663"/>
            <a:ext cx="0" cy="283565"/>
          </a:xfrm>
          <a:prstGeom prst="line">
            <a:avLst/>
          </a:prstGeom>
          <a:ln w="38100" cmpd="sng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/>
          <p:cNvSpPr txBox="1"/>
          <p:nvPr/>
        </p:nvSpPr>
        <p:spPr>
          <a:xfrm>
            <a:off x="3216040" y="6172894"/>
            <a:ext cx="3181499" cy="461665"/>
          </a:xfrm>
          <a:prstGeom prst="rect">
            <a:avLst/>
          </a:prstGeom>
          <a:solidFill>
            <a:srgbClr val="FFFF00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>
                <a:solidFill>
                  <a:srgbClr val="000000"/>
                </a:solidFill>
                <a:latin typeface="ヒラギノ明朝 Pro W3"/>
                <a:ea typeface="ヒラギノ明朝 Pro W3"/>
                <a:cs typeface="ヒラギノ明朝 Pro W3"/>
              </a:rPr>
              <a:t>アカリ事業</a:t>
            </a:r>
            <a:endParaRPr kumimoji="1" lang="en-US" altLang="ja-JP" sz="2400" dirty="0" smtClean="0">
              <a:solidFill>
                <a:srgbClr val="000000"/>
              </a:solidFill>
              <a:latin typeface="ヒラギノ明朝 Pro W3"/>
              <a:ea typeface="ヒラギノ明朝 Pro W3"/>
              <a:cs typeface="ヒラギノ明朝 Pro W3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9134753" y="85762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dirty="0" smtClean="0">
                <a:latin typeface="ヒラギノ明朝 Pro W3"/>
                <a:ea typeface="ヒラギノ明朝 Pro W3"/>
                <a:cs typeface="ヒラギノ明朝 Pro W3"/>
              </a:rPr>
              <a:t>︎</a:t>
            </a:r>
            <a:endParaRPr kumimoji="1" lang="ja-JP" altLang="en-US" sz="3200" dirty="0">
              <a:latin typeface="ヒラギノ明朝 Pro W3"/>
              <a:ea typeface="ヒラギノ明朝 Pro W3"/>
              <a:cs typeface="ヒラギノ明朝 Pro W3"/>
            </a:endParaRPr>
          </a:p>
        </p:txBody>
      </p:sp>
      <p:sp>
        <p:nvSpPr>
          <p:cNvPr id="34" name="TextBox 17">
            <a:extLst>
              <a:ext uri="{FF2B5EF4-FFF2-40B4-BE49-F238E27FC236}">
                <a16:creationId xmlns="" xmlns:a16="http://schemas.microsoft.com/office/drawing/2014/main" id="{8B87C18B-B849-4274-B5BB-95C63E543F85}"/>
              </a:ext>
            </a:extLst>
          </p:cNvPr>
          <p:cNvSpPr txBox="1"/>
          <p:nvPr/>
        </p:nvSpPr>
        <p:spPr>
          <a:xfrm>
            <a:off x="2738648" y="0"/>
            <a:ext cx="7107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spc="1000" dirty="0" smtClean="0"/>
              <a:t>BUSINESS</a:t>
            </a:r>
            <a:r>
              <a:rPr lang="ja-JP" altLang="en-US" sz="4000" b="1" spc="1000" dirty="0" smtClean="0"/>
              <a:t>　</a:t>
            </a:r>
            <a:r>
              <a:rPr lang="en-US" altLang="ja-JP" sz="4000" b="1" spc="1000" dirty="0" smtClean="0"/>
              <a:t>MODEL</a:t>
            </a:r>
            <a:endParaRPr lang="en-US" sz="4000" b="1" spc="1000" dirty="0"/>
          </a:p>
        </p:txBody>
      </p:sp>
      <p:cxnSp>
        <p:nvCxnSpPr>
          <p:cNvPr id="23" name="直線コネクタ 22"/>
          <p:cNvCxnSpPr/>
          <p:nvPr/>
        </p:nvCxnSpPr>
        <p:spPr>
          <a:xfrm>
            <a:off x="4803900" y="2980733"/>
            <a:ext cx="2820609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45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igit - Multi 1 - Bright">
  <a:themeElements>
    <a:clrScheme name="Custom 76">
      <a:dk1>
        <a:srgbClr val="000000"/>
      </a:dk1>
      <a:lt1>
        <a:srgbClr val="FFFFFF"/>
      </a:lt1>
      <a:dk2>
        <a:srgbClr val="223983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Montserrat - Digi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igit - Multi 1 - Bright" id="{1EED83A8-EBEE-4595-BF05-49EE0B6BAEB2}" vid="{B438FD33-41AA-434C-8FF8-841AA7F524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 - Multi 1 - Bright</Template>
  <TotalTime>51953</TotalTime>
  <Words>1602</Words>
  <Application>Microsoft Macintosh PowerPoint</Application>
  <PresentationFormat>ユーザー設定</PresentationFormat>
  <Paragraphs>582</Paragraphs>
  <Slides>22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3" baseType="lpstr">
      <vt:lpstr>Digit - Multi 1 - Bright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Team Members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上神田 健太</cp:lastModifiedBy>
  <cp:revision>5133</cp:revision>
  <dcterms:created xsi:type="dcterms:W3CDTF">2015-09-24T05:44:04Z</dcterms:created>
  <dcterms:modified xsi:type="dcterms:W3CDTF">2019-03-21T11:39:06Z</dcterms:modified>
  <cp:category/>
</cp:coreProperties>
</file>